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8" r:id="rId1"/>
  </p:sldMasterIdLst>
  <p:notesMasterIdLst>
    <p:notesMasterId r:id="rId8"/>
  </p:notesMasterIdLst>
  <p:sldIdLst>
    <p:sldId id="256" r:id="rId2"/>
    <p:sldId id="257" r:id="rId3"/>
    <p:sldId id="299" r:id="rId4"/>
    <p:sldId id="265" r:id="rId5"/>
    <p:sldId id="376" r:id="rId6"/>
    <p:sldId id="391" r:id="rId7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Шаяхметова Зарина Викторовна" initials="ШЗВ" lastIdx="13" clrIdx="0">
    <p:extLst>
      <p:ext uri="{19B8F6BF-5375-455C-9EA6-DF929625EA0E}">
        <p15:presenceInfo xmlns:p15="http://schemas.microsoft.com/office/powerpoint/2012/main" xmlns="" userId="S-1-5-21-1125465394-3712929422-2287347345-111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33CC"/>
    <a:srgbClr val="0066CC"/>
    <a:srgbClr val="F33E2B"/>
    <a:srgbClr val="FA7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29" autoAdjust="0"/>
    <p:restoredTop sz="84465" autoAdjust="0"/>
  </p:normalViewPr>
  <p:slideViewPr>
    <p:cSldViewPr snapToGrid="0">
      <p:cViewPr varScale="1">
        <p:scale>
          <a:sx n="94" d="100"/>
          <a:sy n="94" d="100"/>
        </p:scale>
        <p:origin x="-900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50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Жалобы и обращения </a:t>
            </a:r>
          </a:p>
          <a:p>
            <a:pPr>
              <a:defRPr/>
            </a:pPr>
            <a:r>
              <a:rPr lang="ru-RU"/>
              <a:t>За 2022-2023гг</a:t>
            </a:r>
          </a:p>
          <a:p>
            <a:pPr>
              <a:defRPr/>
            </a:pPr>
            <a:endParaRPr lang="kk-KZ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141978763390884"/>
          <c:y val="0.2072181799477503"/>
          <c:w val="0.87166599397175448"/>
          <c:h val="0.688203896586073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жалобы и обращения за 3 кв. 2022-2023гг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10</a:t>
                    </a:r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smtClean="0"/>
                      <a:t>16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2022г.</c:v>
                </c:pt>
                <c:pt idx="1">
                  <c:v>2023г.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</c:v>
                </c:pt>
                <c:pt idx="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5328256"/>
        <c:axId val="45329792"/>
      </c:barChart>
      <c:catAx>
        <c:axId val="453282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45329792"/>
        <c:crosses val="autoZero"/>
        <c:auto val="1"/>
        <c:lblAlgn val="ctr"/>
        <c:lblOffset val="100"/>
        <c:noMultiLvlLbl val="0"/>
      </c:catAx>
      <c:valAx>
        <c:axId val="453297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453282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AE6D2C-A145-410E-8F4B-03C69C7139CA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EB79855-C1D4-415D-88C4-D7FF08ADE035}">
      <dgm:prSet phldrT="[Текст]" custT="1"/>
      <dgm:spPr/>
      <dgm:t>
        <a:bodyPr/>
        <a:lstStyle/>
        <a:p>
          <a:r>
            <a:rPr lang="ru-RU" sz="1400" b="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Формирование антикоррупционной культуры;</a:t>
          </a:r>
          <a:endParaRPr lang="ru-RU" sz="1400" b="0" dirty="0">
            <a:solidFill>
              <a:schemeClr val="tx1"/>
            </a:solidFill>
          </a:endParaRPr>
        </a:p>
      </dgm:t>
    </dgm:pt>
    <dgm:pt modelId="{3AC5AEFA-5625-4504-9BB2-2E25A46F5217}" type="parTrans" cxnId="{525E352E-8FD2-4C22-9482-9D10DAE72F94}">
      <dgm:prSet/>
      <dgm:spPr/>
      <dgm:t>
        <a:bodyPr/>
        <a:lstStyle/>
        <a:p>
          <a:endParaRPr lang="ru-RU" b="0">
            <a:solidFill>
              <a:schemeClr val="tx1"/>
            </a:solidFill>
          </a:endParaRPr>
        </a:p>
      </dgm:t>
    </dgm:pt>
    <dgm:pt modelId="{53002A36-07D1-4418-B718-F211ABE995F2}" type="sibTrans" cxnId="{525E352E-8FD2-4C22-9482-9D10DAE72F94}">
      <dgm:prSet/>
      <dgm:spPr/>
      <dgm:t>
        <a:bodyPr/>
        <a:lstStyle/>
        <a:p>
          <a:endParaRPr lang="ru-RU" b="0">
            <a:solidFill>
              <a:schemeClr val="tx1"/>
            </a:solidFill>
          </a:endParaRPr>
        </a:p>
      </dgm:t>
    </dgm:pt>
    <dgm:pt modelId="{F5017302-461A-4F1F-A91B-26DB6EC2E0A4}">
      <dgm:prSet custT="1"/>
      <dgm:spPr/>
      <dgm:t>
        <a:bodyPr/>
        <a:lstStyle/>
        <a:p>
          <a:r>
            <a:rPr lang="ru-RU" sz="1400" b="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Исполнение Плана работ Службы «</a:t>
          </a:r>
          <a:r>
            <a:rPr lang="ru-RU" sz="1400" b="0" dirty="0" err="1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Комплаенс</a:t>
          </a:r>
          <a:r>
            <a:rPr lang="ru-RU" sz="1400" b="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» </a:t>
          </a:r>
        </a:p>
      </dgm:t>
    </dgm:pt>
    <dgm:pt modelId="{834ED32F-B844-4AD8-9309-1E996F71CB8D}" type="parTrans" cxnId="{1D1C1FAB-2E61-4E1F-9E03-951E18A91F08}">
      <dgm:prSet/>
      <dgm:spPr/>
      <dgm:t>
        <a:bodyPr/>
        <a:lstStyle/>
        <a:p>
          <a:endParaRPr lang="ru-RU" b="0">
            <a:solidFill>
              <a:schemeClr val="tx1"/>
            </a:solidFill>
          </a:endParaRPr>
        </a:p>
      </dgm:t>
    </dgm:pt>
    <dgm:pt modelId="{585EBAD8-F788-4A16-879B-81999BD04FC4}" type="sibTrans" cxnId="{1D1C1FAB-2E61-4E1F-9E03-951E18A91F08}">
      <dgm:prSet/>
      <dgm:spPr/>
      <dgm:t>
        <a:bodyPr/>
        <a:lstStyle/>
        <a:p>
          <a:endParaRPr lang="ru-RU" b="0">
            <a:solidFill>
              <a:schemeClr val="tx1"/>
            </a:solidFill>
          </a:endParaRPr>
        </a:p>
      </dgm:t>
    </dgm:pt>
    <dgm:pt modelId="{B0161932-494B-419F-839D-B0E963C17B62}">
      <dgm:prSet custT="1"/>
      <dgm:spPr/>
      <dgm:t>
        <a:bodyPr/>
        <a:lstStyle/>
        <a:p>
          <a:r>
            <a:rPr lang="ru-RU" sz="1400" b="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Работа с поступившими обращениями и жалобами.</a:t>
          </a:r>
          <a:endParaRPr lang="ru-RU" sz="1400" b="0" dirty="0">
            <a:solidFill>
              <a:schemeClr val="tx1"/>
            </a:solidFill>
            <a:latin typeface="Arial" panose="020B0604020202020204" pitchFamily="34" charset="0"/>
            <a:ea typeface="Times New Roman" panose="02020603050405020304" pitchFamily="18" charset="0"/>
            <a:cs typeface="Arial" panose="020B0604020202020204" pitchFamily="34" charset="0"/>
          </a:endParaRPr>
        </a:p>
      </dgm:t>
    </dgm:pt>
    <dgm:pt modelId="{FF5570BF-033B-4BBD-9E90-470EB2E89C50}" type="parTrans" cxnId="{75EA44AB-ECB7-4A5F-8F06-7FFFFFC810EF}">
      <dgm:prSet/>
      <dgm:spPr/>
      <dgm:t>
        <a:bodyPr/>
        <a:lstStyle/>
        <a:p>
          <a:endParaRPr lang="ru-RU" b="0">
            <a:solidFill>
              <a:schemeClr val="tx1"/>
            </a:solidFill>
          </a:endParaRPr>
        </a:p>
      </dgm:t>
    </dgm:pt>
    <dgm:pt modelId="{4CAD4E1F-4644-4D12-B299-F2340F83C128}" type="sibTrans" cxnId="{75EA44AB-ECB7-4A5F-8F06-7FFFFFC810EF}">
      <dgm:prSet/>
      <dgm:spPr/>
      <dgm:t>
        <a:bodyPr/>
        <a:lstStyle/>
        <a:p>
          <a:endParaRPr lang="ru-RU" b="0">
            <a:solidFill>
              <a:schemeClr val="tx1"/>
            </a:solidFill>
          </a:endParaRPr>
        </a:p>
      </dgm:t>
    </dgm:pt>
    <dgm:pt modelId="{C43DAD77-DAC9-40F6-A132-1411F36621C9}">
      <dgm:prSet custT="1"/>
      <dgm:spPr/>
      <dgm:t>
        <a:bodyPr/>
        <a:lstStyle/>
        <a:p>
          <a:r>
            <a:rPr lang="kk-KZ" sz="1400" b="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Мониторинг Комплаенс-рисков</a:t>
          </a:r>
          <a:endParaRPr lang="ru-RU" sz="1400" b="0" dirty="0">
            <a:solidFill>
              <a:schemeClr val="tx1"/>
            </a:solidFill>
            <a:latin typeface="Arial" panose="020B0604020202020204" pitchFamily="34" charset="0"/>
            <a:ea typeface="Times New Roman" panose="02020603050405020304" pitchFamily="18" charset="0"/>
            <a:cs typeface="Arial" panose="020B0604020202020204" pitchFamily="34" charset="0"/>
          </a:endParaRPr>
        </a:p>
      </dgm:t>
    </dgm:pt>
    <dgm:pt modelId="{D1099C4C-DEBF-4DEF-BC7D-91DC596A8CCC}" type="parTrans" cxnId="{31DBF3B4-0A24-4F1F-8394-AF41E5D1B82F}">
      <dgm:prSet/>
      <dgm:spPr/>
      <dgm:t>
        <a:bodyPr/>
        <a:lstStyle/>
        <a:p>
          <a:endParaRPr lang="ru-RU" b="0">
            <a:solidFill>
              <a:schemeClr val="tx1"/>
            </a:solidFill>
          </a:endParaRPr>
        </a:p>
      </dgm:t>
    </dgm:pt>
    <dgm:pt modelId="{0F4A469C-67C7-4600-BB88-98C3DCB2A4AB}" type="sibTrans" cxnId="{31DBF3B4-0A24-4F1F-8394-AF41E5D1B82F}">
      <dgm:prSet/>
      <dgm:spPr/>
      <dgm:t>
        <a:bodyPr/>
        <a:lstStyle/>
        <a:p>
          <a:endParaRPr lang="ru-RU" b="0">
            <a:solidFill>
              <a:schemeClr val="tx1"/>
            </a:solidFill>
          </a:endParaRPr>
        </a:p>
      </dgm:t>
    </dgm:pt>
    <dgm:pt modelId="{F0283AFC-1BE2-430A-83E2-94709A108243}">
      <dgm:prSet custT="1"/>
      <dgm:spPr/>
      <dgm:t>
        <a:bodyPr/>
        <a:lstStyle/>
        <a:p>
          <a:r>
            <a:rPr lang="kk-KZ" sz="1400" b="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Проведение служебных расследований</a:t>
          </a:r>
          <a:endParaRPr lang="ru-RU" sz="1400" b="0" dirty="0">
            <a:solidFill>
              <a:schemeClr val="tx1"/>
            </a:solidFill>
            <a:latin typeface="Arial" panose="020B0604020202020204" pitchFamily="34" charset="0"/>
            <a:ea typeface="Times New Roman" panose="02020603050405020304" pitchFamily="18" charset="0"/>
            <a:cs typeface="Arial" panose="020B0604020202020204" pitchFamily="34" charset="0"/>
          </a:endParaRPr>
        </a:p>
      </dgm:t>
    </dgm:pt>
    <dgm:pt modelId="{E23CA774-1E18-45BA-B823-A02C76BC663C}" type="parTrans" cxnId="{56DD0C6B-27D5-4A53-A9DD-F094D8C37337}">
      <dgm:prSet/>
      <dgm:spPr/>
      <dgm:t>
        <a:bodyPr/>
        <a:lstStyle/>
        <a:p>
          <a:endParaRPr lang="ru-RU"/>
        </a:p>
      </dgm:t>
    </dgm:pt>
    <dgm:pt modelId="{2F7E7987-69C1-4609-A70C-BB64137206B6}" type="sibTrans" cxnId="{56DD0C6B-27D5-4A53-A9DD-F094D8C37337}">
      <dgm:prSet/>
      <dgm:spPr/>
      <dgm:t>
        <a:bodyPr/>
        <a:lstStyle/>
        <a:p>
          <a:endParaRPr lang="ru-RU"/>
        </a:p>
      </dgm:t>
    </dgm:pt>
    <dgm:pt modelId="{B4AE8A85-8C77-42A2-A585-55E06BAC0BA1}" type="pres">
      <dgm:prSet presAssocID="{C6AE6D2C-A145-410E-8F4B-03C69C7139C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525A6F78-ADA6-4628-B930-255517C96612}" type="pres">
      <dgm:prSet presAssocID="{C6AE6D2C-A145-410E-8F4B-03C69C7139CA}" presName="Name1" presStyleCnt="0"/>
      <dgm:spPr/>
    </dgm:pt>
    <dgm:pt modelId="{BC2D10AC-A1E8-4953-8BEA-6C4614BD0D0D}" type="pres">
      <dgm:prSet presAssocID="{C6AE6D2C-A145-410E-8F4B-03C69C7139CA}" presName="cycle" presStyleCnt="0"/>
      <dgm:spPr/>
    </dgm:pt>
    <dgm:pt modelId="{C1BCE289-B65A-4613-81BF-248E6794AE2C}" type="pres">
      <dgm:prSet presAssocID="{C6AE6D2C-A145-410E-8F4B-03C69C7139CA}" presName="srcNode" presStyleLbl="node1" presStyleIdx="0" presStyleCnt="5"/>
      <dgm:spPr/>
    </dgm:pt>
    <dgm:pt modelId="{A8A7C2A5-9281-4B25-8FA9-45CCF9627141}" type="pres">
      <dgm:prSet presAssocID="{C6AE6D2C-A145-410E-8F4B-03C69C7139CA}" presName="conn" presStyleLbl="parChTrans1D2" presStyleIdx="0" presStyleCnt="1"/>
      <dgm:spPr/>
      <dgm:t>
        <a:bodyPr/>
        <a:lstStyle/>
        <a:p>
          <a:endParaRPr lang="ru-RU"/>
        </a:p>
      </dgm:t>
    </dgm:pt>
    <dgm:pt modelId="{E5D21031-8A09-4BCF-8F88-86261AFEF5F2}" type="pres">
      <dgm:prSet presAssocID="{C6AE6D2C-A145-410E-8F4B-03C69C7139CA}" presName="extraNode" presStyleLbl="node1" presStyleIdx="0" presStyleCnt="5"/>
      <dgm:spPr/>
    </dgm:pt>
    <dgm:pt modelId="{3DD5944F-0E9F-483B-9352-4DDD11C3089E}" type="pres">
      <dgm:prSet presAssocID="{C6AE6D2C-A145-410E-8F4B-03C69C7139CA}" presName="dstNode" presStyleLbl="node1" presStyleIdx="0" presStyleCnt="5"/>
      <dgm:spPr/>
    </dgm:pt>
    <dgm:pt modelId="{66171194-2EDA-447D-9BC4-83A586F8E61F}" type="pres">
      <dgm:prSet presAssocID="{4EB79855-C1D4-415D-88C4-D7FF08ADE035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48D264-D5D2-4331-A1CE-BD28D97BBDEB}" type="pres">
      <dgm:prSet presAssocID="{4EB79855-C1D4-415D-88C4-D7FF08ADE035}" presName="accent_1" presStyleCnt="0"/>
      <dgm:spPr/>
    </dgm:pt>
    <dgm:pt modelId="{F91E957F-DA04-40ED-92AA-8AE1BFBAE6E3}" type="pres">
      <dgm:prSet presAssocID="{4EB79855-C1D4-415D-88C4-D7FF08ADE035}" presName="accentRepeatNode" presStyleLbl="solidFgAcc1" presStyleIdx="0" presStyleCnt="5"/>
      <dgm:spPr/>
    </dgm:pt>
    <dgm:pt modelId="{AF984BD6-2E0A-4D35-9990-E7DAC34CEDAC}" type="pres">
      <dgm:prSet presAssocID="{F5017302-461A-4F1F-A91B-26DB6EC2E0A4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B9DA90-EF99-44DB-A04B-7023B7423943}" type="pres">
      <dgm:prSet presAssocID="{F5017302-461A-4F1F-A91B-26DB6EC2E0A4}" presName="accent_2" presStyleCnt="0"/>
      <dgm:spPr/>
    </dgm:pt>
    <dgm:pt modelId="{D14CDFFF-E5CD-42F4-815F-4659900CC63A}" type="pres">
      <dgm:prSet presAssocID="{F5017302-461A-4F1F-A91B-26DB6EC2E0A4}" presName="accentRepeatNode" presStyleLbl="solidFgAcc1" presStyleIdx="1" presStyleCnt="5"/>
      <dgm:spPr/>
    </dgm:pt>
    <dgm:pt modelId="{B46082F0-047F-4943-9EA9-C5D5446BAD01}" type="pres">
      <dgm:prSet presAssocID="{C43DAD77-DAC9-40F6-A132-1411F36621C9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7C7067-B80F-44FB-81D5-84DA2EB56F90}" type="pres">
      <dgm:prSet presAssocID="{C43DAD77-DAC9-40F6-A132-1411F36621C9}" presName="accent_3" presStyleCnt="0"/>
      <dgm:spPr/>
    </dgm:pt>
    <dgm:pt modelId="{C0488C0B-2B88-4E91-95C4-1C79E477398C}" type="pres">
      <dgm:prSet presAssocID="{C43DAD77-DAC9-40F6-A132-1411F36621C9}" presName="accentRepeatNode" presStyleLbl="solidFgAcc1" presStyleIdx="2" presStyleCnt="5"/>
      <dgm:spPr/>
    </dgm:pt>
    <dgm:pt modelId="{8BA177E2-11B9-49B5-B65F-60066B08DC61}" type="pres">
      <dgm:prSet presAssocID="{F0283AFC-1BE2-430A-83E2-94709A108243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9375A-00B5-476F-9563-2E6DE049250E}" type="pres">
      <dgm:prSet presAssocID="{F0283AFC-1BE2-430A-83E2-94709A108243}" presName="accent_4" presStyleCnt="0"/>
      <dgm:spPr/>
    </dgm:pt>
    <dgm:pt modelId="{547DF0F2-111A-4AD8-A527-A37D19D2B114}" type="pres">
      <dgm:prSet presAssocID="{F0283AFC-1BE2-430A-83E2-94709A108243}" presName="accentRepeatNode" presStyleLbl="solidFgAcc1" presStyleIdx="3" presStyleCnt="5"/>
      <dgm:spPr/>
    </dgm:pt>
    <dgm:pt modelId="{98891017-1633-4862-B725-115437A46B97}" type="pres">
      <dgm:prSet presAssocID="{B0161932-494B-419F-839D-B0E963C17B62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7216E2-7F7B-462B-ADF4-5DEEA903CF03}" type="pres">
      <dgm:prSet presAssocID="{B0161932-494B-419F-839D-B0E963C17B62}" presName="accent_5" presStyleCnt="0"/>
      <dgm:spPr/>
    </dgm:pt>
    <dgm:pt modelId="{25C4D2BC-AC23-4429-8903-E54A1E31B5A3}" type="pres">
      <dgm:prSet presAssocID="{B0161932-494B-419F-839D-B0E963C17B62}" presName="accentRepeatNode" presStyleLbl="solidFgAcc1" presStyleIdx="4" presStyleCnt="5"/>
      <dgm:spPr/>
    </dgm:pt>
  </dgm:ptLst>
  <dgm:cxnLst>
    <dgm:cxn modelId="{B6610A64-76ED-41DB-BE98-BCD137704FFD}" type="presOf" srcId="{C6AE6D2C-A145-410E-8F4B-03C69C7139CA}" destId="{B4AE8A85-8C77-42A2-A585-55E06BAC0BA1}" srcOrd="0" destOrd="0" presId="urn:microsoft.com/office/officeart/2008/layout/VerticalCurvedList"/>
    <dgm:cxn modelId="{525E352E-8FD2-4C22-9482-9D10DAE72F94}" srcId="{C6AE6D2C-A145-410E-8F4B-03C69C7139CA}" destId="{4EB79855-C1D4-415D-88C4-D7FF08ADE035}" srcOrd="0" destOrd="0" parTransId="{3AC5AEFA-5625-4504-9BB2-2E25A46F5217}" sibTransId="{53002A36-07D1-4418-B718-F211ABE995F2}"/>
    <dgm:cxn modelId="{CB9C377D-8A45-4934-A850-31F4F7B9966B}" type="presOf" srcId="{F5017302-461A-4F1F-A91B-26DB6EC2E0A4}" destId="{AF984BD6-2E0A-4D35-9990-E7DAC34CEDAC}" srcOrd="0" destOrd="0" presId="urn:microsoft.com/office/officeart/2008/layout/VerticalCurvedList"/>
    <dgm:cxn modelId="{31DBF3B4-0A24-4F1F-8394-AF41E5D1B82F}" srcId="{C6AE6D2C-A145-410E-8F4B-03C69C7139CA}" destId="{C43DAD77-DAC9-40F6-A132-1411F36621C9}" srcOrd="2" destOrd="0" parTransId="{D1099C4C-DEBF-4DEF-BC7D-91DC596A8CCC}" sibTransId="{0F4A469C-67C7-4600-BB88-98C3DCB2A4AB}"/>
    <dgm:cxn modelId="{9F5AE78E-C79A-44F6-A359-55A2E18A79B8}" type="presOf" srcId="{4EB79855-C1D4-415D-88C4-D7FF08ADE035}" destId="{66171194-2EDA-447D-9BC4-83A586F8E61F}" srcOrd="0" destOrd="0" presId="urn:microsoft.com/office/officeart/2008/layout/VerticalCurvedList"/>
    <dgm:cxn modelId="{56DD0C6B-27D5-4A53-A9DD-F094D8C37337}" srcId="{C6AE6D2C-A145-410E-8F4B-03C69C7139CA}" destId="{F0283AFC-1BE2-430A-83E2-94709A108243}" srcOrd="3" destOrd="0" parTransId="{E23CA774-1E18-45BA-B823-A02C76BC663C}" sibTransId="{2F7E7987-69C1-4609-A70C-BB64137206B6}"/>
    <dgm:cxn modelId="{6F8AFF07-19C4-4A18-A657-B29226E7CDAF}" type="presOf" srcId="{F0283AFC-1BE2-430A-83E2-94709A108243}" destId="{8BA177E2-11B9-49B5-B65F-60066B08DC61}" srcOrd="0" destOrd="0" presId="urn:microsoft.com/office/officeart/2008/layout/VerticalCurvedList"/>
    <dgm:cxn modelId="{EE2C82A4-F5AF-4AE6-A280-4EBA7A63EA72}" type="presOf" srcId="{C43DAD77-DAC9-40F6-A132-1411F36621C9}" destId="{B46082F0-047F-4943-9EA9-C5D5446BAD01}" srcOrd="0" destOrd="0" presId="urn:microsoft.com/office/officeart/2008/layout/VerticalCurvedList"/>
    <dgm:cxn modelId="{0257353D-764E-44B5-9CD6-42A662841222}" type="presOf" srcId="{B0161932-494B-419F-839D-B0E963C17B62}" destId="{98891017-1633-4862-B725-115437A46B97}" srcOrd="0" destOrd="0" presId="urn:microsoft.com/office/officeart/2008/layout/VerticalCurvedList"/>
    <dgm:cxn modelId="{1D1C1FAB-2E61-4E1F-9E03-951E18A91F08}" srcId="{C6AE6D2C-A145-410E-8F4B-03C69C7139CA}" destId="{F5017302-461A-4F1F-A91B-26DB6EC2E0A4}" srcOrd="1" destOrd="0" parTransId="{834ED32F-B844-4AD8-9309-1E996F71CB8D}" sibTransId="{585EBAD8-F788-4A16-879B-81999BD04FC4}"/>
    <dgm:cxn modelId="{75EA44AB-ECB7-4A5F-8F06-7FFFFFC810EF}" srcId="{C6AE6D2C-A145-410E-8F4B-03C69C7139CA}" destId="{B0161932-494B-419F-839D-B0E963C17B62}" srcOrd="4" destOrd="0" parTransId="{FF5570BF-033B-4BBD-9E90-470EB2E89C50}" sibTransId="{4CAD4E1F-4644-4D12-B299-F2340F83C128}"/>
    <dgm:cxn modelId="{D47A1ADE-3CDC-45DF-8423-DD83047A55C6}" type="presOf" srcId="{53002A36-07D1-4418-B718-F211ABE995F2}" destId="{A8A7C2A5-9281-4B25-8FA9-45CCF9627141}" srcOrd="0" destOrd="0" presId="urn:microsoft.com/office/officeart/2008/layout/VerticalCurvedList"/>
    <dgm:cxn modelId="{9243A14B-AD34-480F-9AD9-6230E3F0A385}" type="presParOf" srcId="{B4AE8A85-8C77-42A2-A585-55E06BAC0BA1}" destId="{525A6F78-ADA6-4628-B930-255517C96612}" srcOrd="0" destOrd="0" presId="urn:microsoft.com/office/officeart/2008/layout/VerticalCurvedList"/>
    <dgm:cxn modelId="{3615A140-D049-41CB-9E51-E0E4B065BB02}" type="presParOf" srcId="{525A6F78-ADA6-4628-B930-255517C96612}" destId="{BC2D10AC-A1E8-4953-8BEA-6C4614BD0D0D}" srcOrd="0" destOrd="0" presId="urn:microsoft.com/office/officeart/2008/layout/VerticalCurvedList"/>
    <dgm:cxn modelId="{37A6EC7A-0610-41B8-93D5-3E0A4823D140}" type="presParOf" srcId="{BC2D10AC-A1E8-4953-8BEA-6C4614BD0D0D}" destId="{C1BCE289-B65A-4613-81BF-248E6794AE2C}" srcOrd="0" destOrd="0" presId="urn:microsoft.com/office/officeart/2008/layout/VerticalCurvedList"/>
    <dgm:cxn modelId="{48DDA2D7-EA8C-41FF-997B-262F2E3C63C7}" type="presParOf" srcId="{BC2D10AC-A1E8-4953-8BEA-6C4614BD0D0D}" destId="{A8A7C2A5-9281-4B25-8FA9-45CCF9627141}" srcOrd="1" destOrd="0" presId="urn:microsoft.com/office/officeart/2008/layout/VerticalCurvedList"/>
    <dgm:cxn modelId="{7679639A-6EDD-4A7B-8FD2-126EF31F730D}" type="presParOf" srcId="{BC2D10AC-A1E8-4953-8BEA-6C4614BD0D0D}" destId="{E5D21031-8A09-4BCF-8F88-86261AFEF5F2}" srcOrd="2" destOrd="0" presId="urn:microsoft.com/office/officeart/2008/layout/VerticalCurvedList"/>
    <dgm:cxn modelId="{B3684F9F-9F90-415D-B62E-8F13E91B0B5C}" type="presParOf" srcId="{BC2D10AC-A1E8-4953-8BEA-6C4614BD0D0D}" destId="{3DD5944F-0E9F-483B-9352-4DDD11C3089E}" srcOrd="3" destOrd="0" presId="urn:microsoft.com/office/officeart/2008/layout/VerticalCurvedList"/>
    <dgm:cxn modelId="{7999A9E4-B43A-420C-A21C-F298195A9444}" type="presParOf" srcId="{525A6F78-ADA6-4628-B930-255517C96612}" destId="{66171194-2EDA-447D-9BC4-83A586F8E61F}" srcOrd="1" destOrd="0" presId="urn:microsoft.com/office/officeart/2008/layout/VerticalCurvedList"/>
    <dgm:cxn modelId="{A19355E7-2B98-4704-A7A0-F3571C7B1161}" type="presParOf" srcId="{525A6F78-ADA6-4628-B930-255517C96612}" destId="{3D48D264-D5D2-4331-A1CE-BD28D97BBDEB}" srcOrd="2" destOrd="0" presId="urn:microsoft.com/office/officeart/2008/layout/VerticalCurvedList"/>
    <dgm:cxn modelId="{5F93D18B-9215-476F-A4C7-5B65BF638ABF}" type="presParOf" srcId="{3D48D264-D5D2-4331-A1CE-BD28D97BBDEB}" destId="{F91E957F-DA04-40ED-92AA-8AE1BFBAE6E3}" srcOrd="0" destOrd="0" presId="urn:microsoft.com/office/officeart/2008/layout/VerticalCurvedList"/>
    <dgm:cxn modelId="{D299A023-D547-402C-ACEB-9D5C88C97E90}" type="presParOf" srcId="{525A6F78-ADA6-4628-B930-255517C96612}" destId="{AF984BD6-2E0A-4D35-9990-E7DAC34CEDAC}" srcOrd="3" destOrd="0" presId="urn:microsoft.com/office/officeart/2008/layout/VerticalCurvedList"/>
    <dgm:cxn modelId="{0D8D893A-059C-470E-A224-5413FE4593E9}" type="presParOf" srcId="{525A6F78-ADA6-4628-B930-255517C96612}" destId="{CBB9DA90-EF99-44DB-A04B-7023B7423943}" srcOrd="4" destOrd="0" presId="urn:microsoft.com/office/officeart/2008/layout/VerticalCurvedList"/>
    <dgm:cxn modelId="{5544FE0E-DC1E-40D8-AD79-724473E4376E}" type="presParOf" srcId="{CBB9DA90-EF99-44DB-A04B-7023B7423943}" destId="{D14CDFFF-E5CD-42F4-815F-4659900CC63A}" srcOrd="0" destOrd="0" presId="urn:microsoft.com/office/officeart/2008/layout/VerticalCurvedList"/>
    <dgm:cxn modelId="{CE0BACCC-BBDE-4043-814E-F1419BEA32FA}" type="presParOf" srcId="{525A6F78-ADA6-4628-B930-255517C96612}" destId="{B46082F0-047F-4943-9EA9-C5D5446BAD01}" srcOrd="5" destOrd="0" presId="urn:microsoft.com/office/officeart/2008/layout/VerticalCurvedList"/>
    <dgm:cxn modelId="{220AD7D9-9C99-4136-89C4-2B7A66FF029A}" type="presParOf" srcId="{525A6F78-ADA6-4628-B930-255517C96612}" destId="{137C7067-B80F-44FB-81D5-84DA2EB56F90}" srcOrd="6" destOrd="0" presId="urn:microsoft.com/office/officeart/2008/layout/VerticalCurvedList"/>
    <dgm:cxn modelId="{25733837-5596-41F1-915B-B6528AB8E848}" type="presParOf" srcId="{137C7067-B80F-44FB-81D5-84DA2EB56F90}" destId="{C0488C0B-2B88-4E91-95C4-1C79E477398C}" srcOrd="0" destOrd="0" presId="urn:microsoft.com/office/officeart/2008/layout/VerticalCurvedList"/>
    <dgm:cxn modelId="{CC4AF9DC-0E1E-466E-9349-824F8B2B8B1E}" type="presParOf" srcId="{525A6F78-ADA6-4628-B930-255517C96612}" destId="{8BA177E2-11B9-49B5-B65F-60066B08DC61}" srcOrd="7" destOrd="0" presId="urn:microsoft.com/office/officeart/2008/layout/VerticalCurvedList"/>
    <dgm:cxn modelId="{4A5980FF-8AEE-4DA0-953C-FD6A3823E318}" type="presParOf" srcId="{525A6F78-ADA6-4628-B930-255517C96612}" destId="{C9C9375A-00B5-476F-9563-2E6DE049250E}" srcOrd="8" destOrd="0" presId="urn:microsoft.com/office/officeart/2008/layout/VerticalCurvedList"/>
    <dgm:cxn modelId="{FC38C98E-BDF4-48D4-B106-17B05E52B7A0}" type="presParOf" srcId="{C9C9375A-00B5-476F-9563-2E6DE049250E}" destId="{547DF0F2-111A-4AD8-A527-A37D19D2B114}" srcOrd="0" destOrd="0" presId="urn:microsoft.com/office/officeart/2008/layout/VerticalCurvedList"/>
    <dgm:cxn modelId="{7468C826-3365-4ECA-AE2E-7FCE8F3CA78F}" type="presParOf" srcId="{525A6F78-ADA6-4628-B930-255517C96612}" destId="{98891017-1633-4862-B725-115437A46B97}" srcOrd="9" destOrd="0" presId="urn:microsoft.com/office/officeart/2008/layout/VerticalCurvedList"/>
    <dgm:cxn modelId="{1A8C5E91-8465-4600-B062-53D890BC0A35}" type="presParOf" srcId="{525A6F78-ADA6-4628-B930-255517C96612}" destId="{7E7216E2-7F7B-462B-ADF4-5DEEA903CF03}" srcOrd="10" destOrd="0" presId="urn:microsoft.com/office/officeart/2008/layout/VerticalCurvedList"/>
    <dgm:cxn modelId="{E5AED7B6-89B7-48AC-AC26-13F4D38A1E9A}" type="presParOf" srcId="{7E7216E2-7F7B-462B-ADF4-5DEEA903CF03}" destId="{25C4D2BC-AC23-4429-8903-E54A1E31B5A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7F0EF8-464B-44BD-A6D4-DE40D2816DB1}" type="doc">
      <dgm:prSet loTypeId="urn:microsoft.com/office/officeart/2005/8/layout/hList1" loCatId="list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6DDB3CF-2EED-4E71-97C7-43E6D55EE8C7}">
      <dgm:prSet custT="1"/>
      <dgm:spPr/>
      <dgm:t>
        <a:bodyPr/>
        <a:lstStyle/>
        <a:p>
          <a:pPr algn="ctr"/>
          <a:r>
            <a:rPr lang="kk-KZ" sz="1800" dirty="0" smtClean="0">
              <a:latin typeface="Arial" panose="020B0604020202020204" pitchFamily="34" charset="0"/>
              <a:cs typeface="Arial" panose="020B0604020202020204" pitchFamily="34" charset="0"/>
            </a:rPr>
            <a:t>Обучение на тему: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E195686-4886-4316-8A30-4E9323AE1A1C}" type="parTrans" cxnId="{2378B061-F661-407E-B642-3F3A41D1A96B}">
      <dgm:prSet/>
      <dgm:spPr/>
      <dgm:t>
        <a:bodyPr/>
        <a:lstStyle/>
        <a:p>
          <a:endParaRPr lang="ru-RU"/>
        </a:p>
      </dgm:t>
    </dgm:pt>
    <dgm:pt modelId="{662D09C2-75E8-44A1-9841-2B0627530AB3}" type="sibTrans" cxnId="{2378B061-F661-407E-B642-3F3A41D1A96B}">
      <dgm:prSet/>
      <dgm:spPr/>
      <dgm:t>
        <a:bodyPr/>
        <a:lstStyle/>
        <a:p>
          <a:endParaRPr lang="ru-RU"/>
        </a:p>
      </dgm:t>
    </dgm:pt>
    <dgm:pt modelId="{5CC9C339-37FB-4D60-9A50-D20F9237F027}">
      <dgm:prSet custT="1"/>
      <dgm:spPr/>
      <dgm:t>
        <a:bodyPr/>
        <a:lstStyle/>
        <a:p>
          <a:pPr algn="ctr"/>
          <a:r>
            <a:rPr lang="kk-KZ" sz="1800" dirty="0" smtClean="0">
              <a:latin typeface="Arial" panose="020B0604020202020204" pitchFamily="34" charset="0"/>
              <a:cs typeface="Arial" panose="020B0604020202020204" pitchFamily="34" charset="0"/>
            </a:rPr>
            <a:t>Обучение на тему:</a:t>
          </a:r>
        </a:p>
      </dgm:t>
    </dgm:pt>
    <dgm:pt modelId="{7710E87D-17A3-4376-B405-069E57873C3E}" type="parTrans" cxnId="{00108F67-A14B-4F10-8400-E4AC79B2B40D}">
      <dgm:prSet/>
      <dgm:spPr/>
      <dgm:t>
        <a:bodyPr/>
        <a:lstStyle/>
        <a:p>
          <a:endParaRPr lang="ru-RU"/>
        </a:p>
      </dgm:t>
    </dgm:pt>
    <dgm:pt modelId="{664F9B1E-D610-4117-B11A-AB82442FC7D2}" type="sibTrans" cxnId="{00108F67-A14B-4F10-8400-E4AC79B2B40D}">
      <dgm:prSet/>
      <dgm:spPr/>
      <dgm:t>
        <a:bodyPr/>
        <a:lstStyle/>
        <a:p>
          <a:endParaRPr lang="ru-RU"/>
        </a:p>
      </dgm:t>
    </dgm:pt>
    <dgm:pt modelId="{AC3DD6A5-42C3-4F85-911D-65500A6D53DF}">
      <dgm:prSet custT="1"/>
      <dgm:spPr/>
      <dgm:t>
        <a:bodyPr/>
        <a:lstStyle/>
        <a:p>
          <a:pPr algn="just"/>
          <a:r>
            <a:rPr lang="ru-RU" altLang="ru-RU" sz="1300" dirty="0" smtClean="0">
              <a:latin typeface="Arial" panose="020B0604020202020204" pitchFamily="34" charset="0"/>
              <a:cs typeface="Arial" panose="020B0604020202020204" pitchFamily="34" charset="0"/>
            </a:rPr>
            <a:t>Вопросы профилактики возникновения/урегулирование конфликта интересов. </a:t>
          </a:r>
          <a:endParaRPr lang="ru-RU" sz="1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4422D3F-1B84-4C27-9544-044CBE392273}" type="sibTrans" cxnId="{A81A7B83-0BFA-46B3-A8D5-02F72518C5C9}">
      <dgm:prSet/>
      <dgm:spPr/>
      <dgm:t>
        <a:bodyPr/>
        <a:lstStyle/>
        <a:p>
          <a:endParaRPr lang="ru-RU"/>
        </a:p>
      </dgm:t>
    </dgm:pt>
    <dgm:pt modelId="{0DA755A6-BF28-4C48-AF00-D185553B9C81}" type="parTrans" cxnId="{A81A7B83-0BFA-46B3-A8D5-02F72518C5C9}">
      <dgm:prSet/>
      <dgm:spPr/>
      <dgm:t>
        <a:bodyPr/>
        <a:lstStyle/>
        <a:p>
          <a:endParaRPr lang="ru-RU"/>
        </a:p>
      </dgm:t>
    </dgm:pt>
    <dgm:pt modelId="{A9CC5E59-9273-4667-A9B6-DDACB1656555}">
      <dgm:prSet custT="1"/>
      <dgm:spPr/>
      <dgm:t>
        <a:bodyPr/>
        <a:lstStyle/>
        <a:p>
          <a:pPr algn="just"/>
          <a:r>
            <a:rPr lang="kk-KZ" sz="1300" dirty="0" smtClean="0">
              <a:latin typeface="Arial" panose="020B0604020202020204" pitchFamily="34" charset="0"/>
              <a:cs typeface="Arial" panose="020B0604020202020204" pitchFamily="34" charset="0"/>
            </a:rPr>
            <a:t>Введение в комплаенс</a:t>
          </a:r>
          <a:endParaRPr lang="ru-RU" sz="1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04D506-4C36-492C-85EB-201E8146101D}" type="parTrans" cxnId="{10A40328-DEF0-424B-B4C3-7C57439E69A1}">
      <dgm:prSet/>
      <dgm:spPr/>
      <dgm:t>
        <a:bodyPr/>
        <a:lstStyle/>
        <a:p>
          <a:endParaRPr lang="ru-RU"/>
        </a:p>
      </dgm:t>
    </dgm:pt>
    <dgm:pt modelId="{860C6494-BAF6-462E-901D-607D42DD487D}" type="sibTrans" cxnId="{10A40328-DEF0-424B-B4C3-7C57439E69A1}">
      <dgm:prSet/>
      <dgm:spPr/>
      <dgm:t>
        <a:bodyPr/>
        <a:lstStyle/>
        <a:p>
          <a:endParaRPr lang="ru-RU"/>
        </a:p>
      </dgm:t>
    </dgm:pt>
    <dgm:pt modelId="{07B03BAD-7D8B-47CC-9535-4C8981D0D763}">
      <dgm:prSet custT="1"/>
      <dgm:spPr/>
      <dgm:t>
        <a:bodyPr/>
        <a:lstStyle/>
        <a:p>
          <a:r>
            <a:rPr lang="kk-KZ" sz="1300" dirty="0" smtClean="0">
              <a:latin typeface="Arial" panose="020B0604020202020204" pitchFamily="34" charset="0"/>
              <a:cs typeface="Arial" panose="020B0604020202020204" pitchFamily="34" charset="0"/>
            </a:rPr>
            <a:t>Популяризации линии инициативного информирования – «Горячая линия»</a:t>
          </a:r>
          <a:endParaRPr lang="ru-RU" sz="1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3CE6FD5-27C9-4F58-8E1A-EEFFD8670803}" type="sibTrans" cxnId="{BFE54301-1E36-43FA-9370-3B998F7D7BEE}">
      <dgm:prSet/>
      <dgm:spPr/>
      <dgm:t>
        <a:bodyPr/>
        <a:lstStyle/>
        <a:p>
          <a:endParaRPr lang="ru-RU"/>
        </a:p>
      </dgm:t>
    </dgm:pt>
    <dgm:pt modelId="{FF37F334-8FF2-4C3B-8A4A-80296E5CD9BF}" type="parTrans" cxnId="{BFE54301-1E36-43FA-9370-3B998F7D7BEE}">
      <dgm:prSet/>
      <dgm:spPr/>
      <dgm:t>
        <a:bodyPr/>
        <a:lstStyle/>
        <a:p>
          <a:endParaRPr lang="ru-RU"/>
        </a:p>
      </dgm:t>
    </dgm:pt>
    <dgm:pt modelId="{561FD650-A547-4C9B-B02C-76AC57C5DE86}">
      <dgm:prSet custT="1"/>
      <dgm:spPr/>
      <dgm:t>
        <a:bodyPr/>
        <a:lstStyle/>
        <a:p>
          <a:r>
            <a:rPr lang="ru-RU" sz="1300" dirty="0" smtClean="0">
              <a:latin typeface="Arial" panose="020B0604020202020204" pitchFamily="34" charset="0"/>
              <a:cs typeface="Arial" panose="020B0604020202020204" pitchFamily="34" charset="0"/>
            </a:rPr>
            <a:t>«О внесении изменений и дополнений в некоторые законодательные акты Республики Казахстан по вопросам противодействия коррупции и обеспечения безопасности лиц, подлежащих государственной защите» подписанного Президентом РК от 03.03.2023г.</a:t>
          </a:r>
          <a:endParaRPr lang="ru-RU" sz="1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484F7A7-1F5D-4168-9B82-FC11FAF3A836}" type="sibTrans" cxnId="{70CE5F2E-FAF5-4779-8F32-2ACB8A862B0F}">
      <dgm:prSet/>
      <dgm:spPr/>
      <dgm:t>
        <a:bodyPr/>
        <a:lstStyle/>
        <a:p>
          <a:endParaRPr lang="ru-RU"/>
        </a:p>
      </dgm:t>
    </dgm:pt>
    <dgm:pt modelId="{FCEC36A5-4F9E-4946-9B70-27A57F006A89}" type="parTrans" cxnId="{70CE5F2E-FAF5-4779-8F32-2ACB8A862B0F}">
      <dgm:prSet/>
      <dgm:spPr/>
      <dgm:t>
        <a:bodyPr/>
        <a:lstStyle/>
        <a:p>
          <a:endParaRPr lang="ru-RU"/>
        </a:p>
      </dgm:t>
    </dgm:pt>
    <dgm:pt modelId="{ABCDB64B-56C1-4AC7-827A-B1CDC061A61A}">
      <dgm:prSet custT="1"/>
      <dgm:spPr/>
      <dgm:t>
        <a:bodyPr/>
        <a:lstStyle/>
        <a:p>
          <a:pPr algn="just"/>
          <a:r>
            <a:rPr lang="ru-RU" altLang="ru-RU" sz="1300" dirty="0" smtClean="0">
              <a:latin typeface="Arial" panose="020B0604020202020204" pitchFamily="34" charset="0"/>
              <a:cs typeface="Arial" panose="020B0604020202020204" pitchFamily="34" charset="0"/>
            </a:rPr>
            <a:t>Вопросы декларирования</a:t>
          </a:r>
          <a:endParaRPr lang="ru-RU" sz="1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59C9EE-6D01-4F3B-999A-1EEA15679DE5}" type="parTrans" cxnId="{E84033FF-EF61-4823-B5EB-251455C3FDBA}">
      <dgm:prSet/>
      <dgm:spPr/>
      <dgm:t>
        <a:bodyPr/>
        <a:lstStyle/>
        <a:p>
          <a:endParaRPr lang="ru-RU"/>
        </a:p>
      </dgm:t>
    </dgm:pt>
    <dgm:pt modelId="{016FBCC4-0792-43EE-AEA0-E7629220D140}" type="sibTrans" cxnId="{E84033FF-EF61-4823-B5EB-251455C3FDBA}">
      <dgm:prSet/>
      <dgm:spPr/>
      <dgm:t>
        <a:bodyPr/>
        <a:lstStyle/>
        <a:p>
          <a:endParaRPr lang="ru-RU"/>
        </a:p>
      </dgm:t>
    </dgm:pt>
    <dgm:pt modelId="{91BF7CC0-49AD-49C4-94A0-C70CDEB95361}">
      <dgm:prSet custT="1"/>
      <dgm:spPr/>
      <dgm:t>
        <a:bodyPr/>
        <a:lstStyle/>
        <a:p>
          <a:pPr algn="just"/>
          <a:r>
            <a:rPr lang="ru-RU" sz="1300" dirty="0" smtClean="0">
              <a:latin typeface="Arial" panose="020B0604020202020204" pitchFamily="34" charset="0"/>
              <a:cs typeface="Arial" panose="020B0604020202020204" pitchFamily="34" charset="0"/>
            </a:rPr>
            <a:t>Противодействие мошенничеству и коррупции</a:t>
          </a:r>
          <a:r>
            <a:rPr lang="ru-RU" altLang="ru-RU" sz="13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E2AC638-4E72-4CB7-9C86-702BED018877}" type="parTrans" cxnId="{25E5271F-0A50-4C94-B014-CA8C2EE9B0D5}">
      <dgm:prSet/>
      <dgm:spPr/>
      <dgm:t>
        <a:bodyPr/>
        <a:lstStyle/>
        <a:p>
          <a:endParaRPr lang="ru-RU"/>
        </a:p>
      </dgm:t>
    </dgm:pt>
    <dgm:pt modelId="{5CF1EF9E-0DCC-4D4B-89C5-7D669CD6AE60}" type="sibTrans" cxnId="{25E5271F-0A50-4C94-B014-CA8C2EE9B0D5}">
      <dgm:prSet/>
      <dgm:spPr/>
      <dgm:t>
        <a:bodyPr/>
        <a:lstStyle/>
        <a:p>
          <a:endParaRPr lang="ru-RU"/>
        </a:p>
      </dgm:t>
    </dgm:pt>
    <dgm:pt modelId="{CC8109F6-9077-41F0-8B50-DABEC930B6E8}" type="pres">
      <dgm:prSet presAssocID="{F67F0EF8-464B-44BD-A6D4-DE40D2816DB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2756F3C-E9BD-4A76-8D13-6B2148CF8FE9}" type="pres">
      <dgm:prSet presAssocID="{5CC9C339-37FB-4D60-9A50-D20F9237F027}" presName="composite" presStyleCnt="0"/>
      <dgm:spPr/>
    </dgm:pt>
    <dgm:pt modelId="{1DB4A2CC-6C05-4EBF-86B4-AB32AFEE206D}" type="pres">
      <dgm:prSet presAssocID="{5CC9C339-37FB-4D60-9A50-D20F9237F027}" presName="parTx" presStyleLbl="alignNode1" presStyleIdx="0" presStyleCnt="2" custLinFactNeighborX="-3726" custLinFactNeighborY="-134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0695BC-C337-4972-875D-F8C2276D5BB6}" type="pres">
      <dgm:prSet presAssocID="{5CC9C339-37FB-4D60-9A50-D20F9237F027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4D5375-9589-4699-B1FA-1AF63A5319C9}" type="pres">
      <dgm:prSet presAssocID="{664F9B1E-D610-4117-B11A-AB82442FC7D2}" presName="space" presStyleCnt="0"/>
      <dgm:spPr/>
    </dgm:pt>
    <dgm:pt modelId="{7C7065EC-EA89-410D-8A99-43A888766027}" type="pres">
      <dgm:prSet presAssocID="{76DDB3CF-2EED-4E71-97C7-43E6D55EE8C7}" presName="composite" presStyleCnt="0"/>
      <dgm:spPr/>
      <dgm:t>
        <a:bodyPr/>
        <a:lstStyle/>
        <a:p>
          <a:endParaRPr lang="ru-RU"/>
        </a:p>
      </dgm:t>
    </dgm:pt>
    <dgm:pt modelId="{372F2A2D-D77F-4987-8CA3-EF992CFCF0EC}" type="pres">
      <dgm:prSet presAssocID="{76DDB3CF-2EED-4E71-97C7-43E6D55EE8C7}" presName="parTx" presStyleLbl="alignNode1" presStyleIdx="1" presStyleCnt="2" custScaleY="100000" custLinFactNeighborX="-1314" custLinFactNeighborY="-9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B86349-F3B1-41D4-A365-531196A034B7}" type="pres">
      <dgm:prSet presAssocID="{76DDB3CF-2EED-4E71-97C7-43E6D55EE8C7}" presName="desTx" presStyleLbl="alignAccFollowNode1" presStyleIdx="1" presStyleCnt="2" custLinFactNeighborX="-818" custLinFactNeighborY="8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0A40328-DEF0-424B-B4C3-7C57439E69A1}" srcId="{76DDB3CF-2EED-4E71-97C7-43E6D55EE8C7}" destId="{A9CC5E59-9273-4667-A9B6-DDACB1656555}" srcOrd="1" destOrd="0" parTransId="{0804D506-4C36-492C-85EB-201E8146101D}" sibTransId="{860C6494-BAF6-462E-901D-607D42DD487D}"/>
    <dgm:cxn modelId="{00108F67-A14B-4F10-8400-E4AC79B2B40D}" srcId="{F67F0EF8-464B-44BD-A6D4-DE40D2816DB1}" destId="{5CC9C339-37FB-4D60-9A50-D20F9237F027}" srcOrd="0" destOrd="0" parTransId="{7710E87D-17A3-4376-B405-069E57873C3E}" sibTransId="{664F9B1E-D610-4117-B11A-AB82442FC7D2}"/>
    <dgm:cxn modelId="{D8E89099-4771-4B06-8CFE-8FD62BCE4583}" type="presOf" srcId="{F67F0EF8-464B-44BD-A6D4-DE40D2816DB1}" destId="{CC8109F6-9077-41F0-8B50-DABEC930B6E8}" srcOrd="0" destOrd="0" presId="urn:microsoft.com/office/officeart/2005/8/layout/hList1"/>
    <dgm:cxn modelId="{E54C3F4B-1DB9-4446-B204-C09489698F26}" type="presOf" srcId="{5CC9C339-37FB-4D60-9A50-D20F9237F027}" destId="{1DB4A2CC-6C05-4EBF-86B4-AB32AFEE206D}" srcOrd="0" destOrd="0" presId="urn:microsoft.com/office/officeart/2005/8/layout/hList1"/>
    <dgm:cxn modelId="{70CCE92B-8B9F-487A-9DF2-88834DEBA7D5}" type="presOf" srcId="{ABCDB64B-56C1-4AC7-827A-B1CDC061A61A}" destId="{46B86349-F3B1-41D4-A365-531196A034B7}" srcOrd="0" destOrd="2" presId="urn:microsoft.com/office/officeart/2005/8/layout/hList1"/>
    <dgm:cxn modelId="{25E5271F-0A50-4C94-B014-CA8C2EE9B0D5}" srcId="{76DDB3CF-2EED-4E71-97C7-43E6D55EE8C7}" destId="{91BF7CC0-49AD-49C4-94A0-C70CDEB95361}" srcOrd="3" destOrd="0" parTransId="{2E2AC638-4E72-4CB7-9C86-702BED018877}" sibTransId="{5CF1EF9E-0DCC-4D4B-89C5-7D669CD6AE60}"/>
    <dgm:cxn modelId="{E84033FF-EF61-4823-B5EB-251455C3FDBA}" srcId="{76DDB3CF-2EED-4E71-97C7-43E6D55EE8C7}" destId="{ABCDB64B-56C1-4AC7-827A-B1CDC061A61A}" srcOrd="2" destOrd="0" parTransId="{BC59C9EE-6D01-4F3B-999A-1EEA15679DE5}" sibTransId="{016FBCC4-0792-43EE-AEA0-E7629220D140}"/>
    <dgm:cxn modelId="{33B77942-BE82-40BB-80C4-055F6237F1AF}" type="presOf" srcId="{07B03BAD-7D8B-47CC-9535-4C8981D0D763}" destId="{160695BC-C337-4972-875D-F8C2276D5BB6}" srcOrd="0" destOrd="1" presId="urn:microsoft.com/office/officeart/2005/8/layout/hList1"/>
    <dgm:cxn modelId="{A81A7B83-0BFA-46B3-A8D5-02F72518C5C9}" srcId="{76DDB3CF-2EED-4E71-97C7-43E6D55EE8C7}" destId="{AC3DD6A5-42C3-4F85-911D-65500A6D53DF}" srcOrd="0" destOrd="0" parTransId="{0DA755A6-BF28-4C48-AF00-D185553B9C81}" sibTransId="{34422D3F-1B84-4C27-9544-044CBE392273}"/>
    <dgm:cxn modelId="{E9A791B0-A1A5-411F-9FBE-EED5704B2ECE}" type="presOf" srcId="{91BF7CC0-49AD-49C4-94A0-C70CDEB95361}" destId="{46B86349-F3B1-41D4-A365-531196A034B7}" srcOrd="0" destOrd="3" presId="urn:microsoft.com/office/officeart/2005/8/layout/hList1"/>
    <dgm:cxn modelId="{2BC4ED3C-A369-486A-81D9-88011C873C42}" type="presOf" srcId="{AC3DD6A5-42C3-4F85-911D-65500A6D53DF}" destId="{46B86349-F3B1-41D4-A365-531196A034B7}" srcOrd="0" destOrd="0" presId="urn:microsoft.com/office/officeart/2005/8/layout/hList1"/>
    <dgm:cxn modelId="{402A76DB-1882-4356-9515-CF0ACE801295}" type="presOf" srcId="{76DDB3CF-2EED-4E71-97C7-43E6D55EE8C7}" destId="{372F2A2D-D77F-4987-8CA3-EF992CFCF0EC}" srcOrd="0" destOrd="0" presId="urn:microsoft.com/office/officeart/2005/8/layout/hList1"/>
    <dgm:cxn modelId="{BFE54301-1E36-43FA-9370-3B998F7D7BEE}" srcId="{5CC9C339-37FB-4D60-9A50-D20F9237F027}" destId="{07B03BAD-7D8B-47CC-9535-4C8981D0D763}" srcOrd="1" destOrd="0" parTransId="{FF37F334-8FF2-4C3B-8A4A-80296E5CD9BF}" sibTransId="{83CE6FD5-27C9-4F58-8E1A-EEFFD8670803}"/>
    <dgm:cxn modelId="{2378B061-F661-407E-B642-3F3A41D1A96B}" srcId="{F67F0EF8-464B-44BD-A6D4-DE40D2816DB1}" destId="{76DDB3CF-2EED-4E71-97C7-43E6D55EE8C7}" srcOrd="1" destOrd="0" parTransId="{CE195686-4886-4316-8A30-4E9323AE1A1C}" sibTransId="{662D09C2-75E8-44A1-9841-2B0627530AB3}"/>
    <dgm:cxn modelId="{0526B111-EFA4-40FF-BACC-D9E78F042E29}" type="presOf" srcId="{561FD650-A547-4C9B-B02C-76AC57C5DE86}" destId="{160695BC-C337-4972-875D-F8C2276D5BB6}" srcOrd="0" destOrd="0" presId="urn:microsoft.com/office/officeart/2005/8/layout/hList1"/>
    <dgm:cxn modelId="{899A4FCA-75C7-4DE7-8E5E-2C1B14F8C153}" type="presOf" srcId="{A9CC5E59-9273-4667-A9B6-DDACB1656555}" destId="{46B86349-F3B1-41D4-A365-531196A034B7}" srcOrd="0" destOrd="1" presId="urn:microsoft.com/office/officeart/2005/8/layout/hList1"/>
    <dgm:cxn modelId="{70CE5F2E-FAF5-4779-8F32-2ACB8A862B0F}" srcId="{5CC9C339-37FB-4D60-9A50-D20F9237F027}" destId="{561FD650-A547-4C9B-B02C-76AC57C5DE86}" srcOrd="0" destOrd="0" parTransId="{FCEC36A5-4F9E-4946-9B70-27A57F006A89}" sibTransId="{6484F7A7-1F5D-4168-9B82-FC11FAF3A836}"/>
    <dgm:cxn modelId="{53F2281B-0B97-4212-B807-E70CE0F8176D}" type="presParOf" srcId="{CC8109F6-9077-41F0-8B50-DABEC930B6E8}" destId="{62756F3C-E9BD-4A76-8D13-6B2148CF8FE9}" srcOrd="0" destOrd="0" presId="urn:microsoft.com/office/officeart/2005/8/layout/hList1"/>
    <dgm:cxn modelId="{4379574D-35A3-4BA4-895C-EC2913A6AF97}" type="presParOf" srcId="{62756F3C-E9BD-4A76-8D13-6B2148CF8FE9}" destId="{1DB4A2CC-6C05-4EBF-86B4-AB32AFEE206D}" srcOrd="0" destOrd="0" presId="urn:microsoft.com/office/officeart/2005/8/layout/hList1"/>
    <dgm:cxn modelId="{85034593-E751-4BC5-BF5E-2D8DC0E38CF8}" type="presParOf" srcId="{62756F3C-E9BD-4A76-8D13-6B2148CF8FE9}" destId="{160695BC-C337-4972-875D-F8C2276D5BB6}" srcOrd="1" destOrd="0" presId="urn:microsoft.com/office/officeart/2005/8/layout/hList1"/>
    <dgm:cxn modelId="{BD6804B4-B805-485B-9930-2884E29758E0}" type="presParOf" srcId="{CC8109F6-9077-41F0-8B50-DABEC930B6E8}" destId="{5D4D5375-9589-4699-B1FA-1AF63A5319C9}" srcOrd="1" destOrd="0" presId="urn:microsoft.com/office/officeart/2005/8/layout/hList1"/>
    <dgm:cxn modelId="{E118E5F3-E8D2-4D9E-A48C-F166051B1AE6}" type="presParOf" srcId="{CC8109F6-9077-41F0-8B50-DABEC930B6E8}" destId="{7C7065EC-EA89-410D-8A99-43A888766027}" srcOrd="2" destOrd="0" presId="urn:microsoft.com/office/officeart/2005/8/layout/hList1"/>
    <dgm:cxn modelId="{15E887C1-1765-4D2D-8BC4-7842D7D140D5}" type="presParOf" srcId="{7C7065EC-EA89-410D-8A99-43A888766027}" destId="{372F2A2D-D77F-4987-8CA3-EF992CFCF0EC}" srcOrd="0" destOrd="0" presId="urn:microsoft.com/office/officeart/2005/8/layout/hList1"/>
    <dgm:cxn modelId="{23EB3A64-CB17-434B-A146-84E001F79C5F}" type="presParOf" srcId="{7C7065EC-EA89-410D-8A99-43A888766027}" destId="{46B86349-F3B1-41D4-A365-531196A034B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A7C2A5-9281-4B25-8FA9-45CCF9627141}">
      <dsp:nvSpPr>
        <dsp:cNvPr id="0" name=""/>
        <dsp:cNvSpPr/>
      </dsp:nvSpPr>
      <dsp:spPr>
        <a:xfrm>
          <a:off x="-3380218" y="-519829"/>
          <a:ext cx="4030531" cy="4030531"/>
        </a:xfrm>
        <a:prstGeom prst="blockArc">
          <a:avLst>
            <a:gd name="adj1" fmla="val 18900000"/>
            <a:gd name="adj2" fmla="val 2700000"/>
            <a:gd name="adj3" fmla="val 536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171194-2EDA-447D-9BC4-83A586F8E61F}">
      <dsp:nvSpPr>
        <dsp:cNvPr id="0" name=""/>
        <dsp:cNvSpPr/>
      </dsp:nvSpPr>
      <dsp:spPr>
        <a:xfrm>
          <a:off x="285374" y="186869"/>
          <a:ext cx="10706134" cy="3739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84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Формирование антикоррупционной культуры;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285374" y="186869"/>
        <a:ext cx="10706134" cy="373978"/>
      </dsp:txXfrm>
    </dsp:sp>
    <dsp:sp modelId="{F91E957F-DA04-40ED-92AA-8AE1BFBAE6E3}">
      <dsp:nvSpPr>
        <dsp:cNvPr id="0" name=""/>
        <dsp:cNvSpPr/>
      </dsp:nvSpPr>
      <dsp:spPr>
        <a:xfrm>
          <a:off x="51638" y="140122"/>
          <a:ext cx="467473" cy="4674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984BD6-2E0A-4D35-9990-E7DAC34CEDAC}">
      <dsp:nvSpPr>
        <dsp:cNvPr id="0" name=""/>
        <dsp:cNvSpPr/>
      </dsp:nvSpPr>
      <dsp:spPr>
        <a:xfrm>
          <a:off x="553356" y="747658"/>
          <a:ext cx="10438152" cy="373978"/>
        </a:xfrm>
        <a:prstGeom prst="rect">
          <a:avLst/>
        </a:prstGeom>
        <a:solidFill>
          <a:schemeClr val="accent5">
            <a:hueOff val="-1838336"/>
            <a:satOff val="-2557"/>
            <a:lumOff val="-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84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Исполнение Плана работ Службы «</a:t>
          </a:r>
          <a:r>
            <a:rPr lang="ru-RU" sz="1400" b="0" kern="1200" dirty="0" err="1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Комплаенс</a:t>
          </a:r>
          <a:r>
            <a:rPr lang="ru-RU" sz="1400" b="0" kern="120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» </a:t>
          </a:r>
        </a:p>
      </dsp:txBody>
      <dsp:txXfrm>
        <a:off x="553356" y="747658"/>
        <a:ext cx="10438152" cy="373978"/>
      </dsp:txXfrm>
    </dsp:sp>
    <dsp:sp modelId="{D14CDFFF-E5CD-42F4-815F-4659900CC63A}">
      <dsp:nvSpPr>
        <dsp:cNvPr id="0" name=""/>
        <dsp:cNvSpPr/>
      </dsp:nvSpPr>
      <dsp:spPr>
        <a:xfrm>
          <a:off x="319620" y="700910"/>
          <a:ext cx="467473" cy="4674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1838336"/>
              <a:satOff val="-2557"/>
              <a:lumOff val="-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6082F0-047F-4943-9EA9-C5D5446BAD01}">
      <dsp:nvSpPr>
        <dsp:cNvPr id="0" name=""/>
        <dsp:cNvSpPr/>
      </dsp:nvSpPr>
      <dsp:spPr>
        <a:xfrm>
          <a:off x="635605" y="1308446"/>
          <a:ext cx="10355903" cy="373978"/>
        </a:xfrm>
        <a:prstGeom prst="rect">
          <a:avLst/>
        </a:prstGeom>
        <a:solidFill>
          <a:schemeClr val="accent5">
            <a:hueOff val="-3676673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84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0" kern="120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Мониторинг Комплаенс-рисков</a:t>
          </a:r>
          <a:endParaRPr lang="ru-RU" sz="1400" b="0" kern="1200" dirty="0">
            <a:solidFill>
              <a:schemeClr val="tx1"/>
            </a:solidFill>
            <a:latin typeface="Arial" panose="020B0604020202020204" pitchFamily="34" charset="0"/>
            <a:ea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635605" y="1308446"/>
        <a:ext cx="10355903" cy="373978"/>
      </dsp:txXfrm>
    </dsp:sp>
    <dsp:sp modelId="{C0488C0B-2B88-4E91-95C4-1C79E477398C}">
      <dsp:nvSpPr>
        <dsp:cNvPr id="0" name=""/>
        <dsp:cNvSpPr/>
      </dsp:nvSpPr>
      <dsp:spPr>
        <a:xfrm>
          <a:off x="401869" y="1261699"/>
          <a:ext cx="467473" cy="4674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676673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A177E2-11B9-49B5-B65F-60066B08DC61}">
      <dsp:nvSpPr>
        <dsp:cNvPr id="0" name=""/>
        <dsp:cNvSpPr/>
      </dsp:nvSpPr>
      <dsp:spPr>
        <a:xfrm>
          <a:off x="553356" y="1869235"/>
          <a:ext cx="10438152" cy="373978"/>
        </a:xfrm>
        <a:prstGeom prst="rect">
          <a:avLst/>
        </a:prstGeom>
        <a:solidFill>
          <a:schemeClr val="accent5">
            <a:hueOff val="-5515009"/>
            <a:satOff val="-7671"/>
            <a:lumOff val="-294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84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400" b="0" kern="120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Проведение служебных расследований</a:t>
          </a:r>
          <a:endParaRPr lang="ru-RU" sz="1400" b="0" kern="1200" dirty="0">
            <a:solidFill>
              <a:schemeClr val="tx1"/>
            </a:solidFill>
            <a:latin typeface="Arial" panose="020B0604020202020204" pitchFamily="34" charset="0"/>
            <a:ea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553356" y="1869235"/>
        <a:ext cx="10438152" cy="373978"/>
      </dsp:txXfrm>
    </dsp:sp>
    <dsp:sp modelId="{547DF0F2-111A-4AD8-A527-A37D19D2B114}">
      <dsp:nvSpPr>
        <dsp:cNvPr id="0" name=""/>
        <dsp:cNvSpPr/>
      </dsp:nvSpPr>
      <dsp:spPr>
        <a:xfrm>
          <a:off x="319620" y="1822487"/>
          <a:ext cx="467473" cy="4674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5515009"/>
              <a:satOff val="-7671"/>
              <a:lumOff val="-294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891017-1633-4862-B725-115437A46B97}">
      <dsp:nvSpPr>
        <dsp:cNvPr id="0" name=""/>
        <dsp:cNvSpPr/>
      </dsp:nvSpPr>
      <dsp:spPr>
        <a:xfrm>
          <a:off x="285374" y="2430023"/>
          <a:ext cx="10706134" cy="373978"/>
        </a:xfrm>
        <a:prstGeom prst="rect">
          <a:avLst/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6846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Работа с поступившими обращениями и жалобами.</a:t>
          </a:r>
          <a:endParaRPr lang="ru-RU" sz="1400" b="0" kern="1200" dirty="0">
            <a:solidFill>
              <a:schemeClr val="tx1"/>
            </a:solidFill>
            <a:latin typeface="Arial" panose="020B0604020202020204" pitchFamily="34" charset="0"/>
            <a:ea typeface="Times New Roman" panose="02020603050405020304" pitchFamily="18" charset="0"/>
            <a:cs typeface="Arial" panose="020B0604020202020204" pitchFamily="34" charset="0"/>
          </a:endParaRPr>
        </a:p>
      </dsp:txBody>
      <dsp:txXfrm>
        <a:off x="285374" y="2430023"/>
        <a:ext cx="10706134" cy="373978"/>
      </dsp:txXfrm>
    </dsp:sp>
    <dsp:sp modelId="{25C4D2BC-AC23-4429-8903-E54A1E31B5A3}">
      <dsp:nvSpPr>
        <dsp:cNvPr id="0" name=""/>
        <dsp:cNvSpPr/>
      </dsp:nvSpPr>
      <dsp:spPr>
        <a:xfrm>
          <a:off x="51638" y="2383276"/>
          <a:ext cx="467473" cy="46747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B4A2CC-6C05-4EBF-86B4-AB32AFEE206D}">
      <dsp:nvSpPr>
        <dsp:cNvPr id="0" name=""/>
        <dsp:cNvSpPr/>
      </dsp:nvSpPr>
      <dsp:spPr>
        <a:xfrm>
          <a:off x="0" y="0"/>
          <a:ext cx="5528315" cy="1843200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Обучение на тему:</a:t>
          </a:r>
        </a:p>
      </dsp:txBody>
      <dsp:txXfrm>
        <a:off x="0" y="0"/>
        <a:ext cx="5528315" cy="1843200"/>
      </dsp:txXfrm>
    </dsp:sp>
    <dsp:sp modelId="{160695BC-C337-4972-875D-F8C2276D5BB6}">
      <dsp:nvSpPr>
        <dsp:cNvPr id="0" name=""/>
        <dsp:cNvSpPr/>
      </dsp:nvSpPr>
      <dsp:spPr>
        <a:xfrm>
          <a:off x="57" y="1860994"/>
          <a:ext cx="5528315" cy="281087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«О внесении изменений и дополнений в некоторые законодательные акты Республики Казахстан по вопросам противодействия коррупции и обеспечения безопасности лиц, подлежащих государственной защите» подписанного Президентом РК от 03.03.2023г.</a:t>
          </a:r>
          <a:endParaRPr lang="ru-RU" sz="13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Популяризации линии инициативного информирования – «Горячая линия»</a:t>
          </a:r>
          <a:endParaRPr lang="ru-RU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7" y="1860994"/>
        <a:ext cx="5528315" cy="2810879"/>
      </dsp:txXfrm>
    </dsp:sp>
    <dsp:sp modelId="{372F2A2D-D77F-4987-8CA3-EF992CFCF0EC}">
      <dsp:nvSpPr>
        <dsp:cNvPr id="0" name=""/>
        <dsp:cNvSpPr/>
      </dsp:nvSpPr>
      <dsp:spPr>
        <a:xfrm>
          <a:off x="6229695" y="1205"/>
          <a:ext cx="5528315" cy="1843200"/>
        </a:xfrm>
        <a:prstGeom prst="rect">
          <a:avLst/>
        </a:prstGeom>
        <a:gradFill rotWithShape="0">
          <a:gsLst>
            <a:gs pos="0">
              <a:schemeClr val="accent5">
                <a:hueOff val="-7353345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5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5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73152" rIns="128016" bIns="73152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Обучение на тему: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29695" y="1205"/>
        <a:ext cx="5528315" cy="1843200"/>
      </dsp:txXfrm>
    </dsp:sp>
    <dsp:sp modelId="{46B86349-F3B1-41D4-A365-531196A034B7}">
      <dsp:nvSpPr>
        <dsp:cNvPr id="0" name=""/>
        <dsp:cNvSpPr/>
      </dsp:nvSpPr>
      <dsp:spPr>
        <a:xfrm>
          <a:off x="6257115" y="1878787"/>
          <a:ext cx="5528315" cy="2810879"/>
        </a:xfrm>
        <a:prstGeom prst="rect">
          <a:avLst/>
        </a:prstGeom>
        <a:solidFill>
          <a:schemeClr val="accent5">
            <a:tint val="40000"/>
            <a:alpha val="90000"/>
            <a:hueOff val="-7391754"/>
            <a:satOff val="-12816"/>
            <a:lumOff val="-1289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7391754"/>
              <a:satOff val="-12816"/>
              <a:lumOff val="-1289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9342" tIns="69342" rIns="92456" bIns="104013" numCol="1" spcCol="1270" anchor="t" anchorCtr="0">
          <a:noAutofit/>
        </a:bodyPr>
        <a:lstStyle/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alt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Вопросы профилактики возникновения/урегулирование конфликта интересов. </a:t>
          </a:r>
          <a:endParaRPr lang="ru-RU" sz="13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k-KZ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Введение в комплаенс</a:t>
          </a:r>
          <a:endParaRPr lang="ru-RU" sz="13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alt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Вопросы декларирования</a:t>
          </a:r>
          <a:endParaRPr lang="ru-RU" sz="13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Противодействие мошенничеству и коррупции</a:t>
          </a:r>
          <a:r>
            <a:rPr lang="ru-RU" altLang="ru-RU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257115" y="1878787"/>
        <a:ext cx="5528315" cy="28108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981" y="0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ED9A4331-EC2F-481A-9CAE-CB43A0D59589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22497"/>
            <a:ext cx="5447666" cy="4472939"/>
          </a:xfrm>
          <a:prstGeom prst="rect">
            <a:avLst/>
          </a:prstGeom>
        </p:spPr>
        <p:txBody>
          <a:bodyPr vert="horz" lIns="91568" tIns="45784" rIns="91568" bIns="45784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981" y="9441812"/>
            <a:ext cx="2951217" cy="497524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622A90FF-E361-4BD3-B1D2-1A66EC12D5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7437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90FF-E361-4BD3-B1D2-1A66EC12D55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195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90FF-E361-4BD3-B1D2-1A66EC12D551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4153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2A90FF-E361-4BD3-B1D2-1A66EC12D551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001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D182-5C1E-4C11-9ED5-C30DA79DC988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6098-B53F-41B3-A956-DB2F197C8C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821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D182-5C1E-4C11-9ED5-C30DA79DC988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6098-B53F-41B3-A956-DB2F197C8C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281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D182-5C1E-4C11-9ED5-C30DA79DC988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6098-B53F-41B3-A956-DB2F197C8C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640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D182-5C1E-4C11-9ED5-C30DA79DC988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6098-B53F-41B3-A956-DB2F197C8C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74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D182-5C1E-4C11-9ED5-C30DA79DC988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6098-B53F-41B3-A956-DB2F197C8C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031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D182-5C1E-4C11-9ED5-C30DA79DC988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6098-B53F-41B3-A956-DB2F197C8C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938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D182-5C1E-4C11-9ED5-C30DA79DC988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6098-B53F-41B3-A956-DB2F197C8C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809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D182-5C1E-4C11-9ED5-C30DA79DC988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6098-B53F-41B3-A956-DB2F197C8C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245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D182-5C1E-4C11-9ED5-C30DA79DC988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6098-B53F-41B3-A956-DB2F197C8C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4167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D182-5C1E-4C11-9ED5-C30DA79DC988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6098-B53F-41B3-A956-DB2F197C8C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2416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C3D182-5C1E-4C11-9ED5-C30DA79DC988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C6098-B53F-41B3-A956-DB2F197C8C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011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3D182-5C1E-4C11-9ED5-C30DA79DC988}" type="datetimeFigureOut">
              <a:rPr lang="ru-RU" smtClean="0"/>
              <a:pPr/>
              <a:t>23.01.2024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C6098-B53F-41B3-A956-DB2F197C8C5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470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3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10" Type="http://schemas.openxmlformats.org/officeDocument/2006/relationships/image" Target="../media/image11.svg"/><Relationship Id="rId4" Type="http://schemas.openxmlformats.org/officeDocument/2006/relationships/image" Target="../media/image1.jpeg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Прямая соединительная линия 5"/>
          <p:cNvCxnSpPr/>
          <p:nvPr/>
        </p:nvCxnSpPr>
        <p:spPr>
          <a:xfrm>
            <a:off x="767221" y="1054078"/>
            <a:ext cx="0" cy="4023360"/>
          </a:xfrm>
          <a:prstGeom prst="line">
            <a:avLst/>
          </a:prstGeom>
          <a:ln w="1270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1013580" y="2192806"/>
            <a:ext cx="0" cy="4023360"/>
          </a:xfrm>
          <a:prstGeom prst="line">
            <a:avLst/>
          </a:prstGeom>
          <a:ln w="127000">
            <a:solidFill>
              <a:srgbClr val="FA7024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Подзаголовок 2"/>
          <p:cNvSpPr txBox="1">
            <a:spLocks/>
          </p:cNvSpPr>
          <p:nvPr/>
        </p:nvSpPr>
        <p:spPr>
          <a:xfrm>
            <a:off x="1259939" y="1803701"/>
            <a:ext cx="9489304" cy="288463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2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 </a:t>
            </a:r>
          </a:p>
          <a:p>
            <a:pPr algn="ctr"/>
            <a:r>
              <a:rPr lang="ru-RU" sz="32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</a:t>
            </a:r>
            <a:r>
              <a:rPr lang="ru-RU" sz="32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работе Службы </a:t>
            </a:r>
            <a:r>
              <a:rPr lang="ru-RU" sz="3200" dirty="0" err="1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Комплаенс</a:t>
            </a:r>
            <a:r>
              <a:rPr lang="ru-RU" sz="32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офицера </a:t>
            </a:r>
          </a:p>
          <a:p>
            <a:pPr algn="ctr"/>
            <a:r>
              <a:rPr lang="ru-RU" sz="32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ТОО «</a:t>
            </a:r>
            <a:r>
              <a:rPr lang="ru-RU" sz="3200" dirty="0" err="1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АлматыЭнергоСбыт</a:t>
            </a:r>
            <a:r>
              <a:rPr lang="ru-RU" sz="32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</a:p>
          <a:p>
            <a:pPr algn="ctr"/>
            <a:r>
              <a:rPr lang="ru-RU" sz="32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2023 год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18681" y="6211542"/>
            <a:ext cx="9630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Алматы 2023 </a:t>
            </a:r>
            <a:r>
              <a:rPr lang="ru-RU" sz="12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2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6697" y="317870"/>
            <a:ext cx="2184088" cy="1193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632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7000"/>
            <a:lum/>
          </a:blip>
          <a:srcRect/>
          <a:stretch>
            <a:fillRect l="-20000" r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105724" cy="1025361"/>
          </a:xfrm>
        </p:spPr>
        <p:txBody>
          <a:bodyPr>
            <a:normAutofit/>
          </a:bodyPr>
          <a:lstStyle/>
          <a:p>
            <a:pPr algn="ctr"/>
            <a:r>
              <a:rPr lang="kk-KZ" sz="30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Отчет о деятельности </a:t>
            </a:r>
            <a:endParaRPr lang="ru-RU" sz="30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4299605" y="1185490"/>
            <a:ext cx="1732547" cy="0"/>
          </a:xfrm>
          <a:prstGeom prst="line">
            <a:avLst/>
          </a:prstGeom>
          <a:ln w="889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 flipV="1">
            <a:off x="6032152" y="1185490"/>
            <a:ext cx="1890000" cy="0"/>
          </a:xfrm>
          <a:prstGeom prst="line">
            <a:avLst/>
          </a:prstGeom>
          <a:ln w="88900">
            <a:solidFill>
              <a:srgbClr val="FA7024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19" y="262591"/>
            <a:ext cx="1440581" cy="787290"/>
          </a:xfrm>
          <a:prstGeom prst="rect">
            <a:avLst/>
          </a:prstGeom>
        </p:spPr>
      </p:pic>
      <p:sp>
        <p:nvSpPr>
          <p:cNvPr id="17" name="Объект 16"/>
          <p:cNvSpPr>
            <a:spLocks noGrp="1"/>
          </p:cNvSpPr>
          <p:nvPr>
            <p:ph idx="1"/>
          </p:nvPr>
        </p:nvSpPr>
        <p:spPr>
          <a:xfrm>
            <a:off x="446313" y="1690688"/>
            <a:ext cx="11421633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179705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sz="16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 </a:t>
            </a:r>
          </a:p>
          <a:p>
            <a:pPr marL="0" marR="179705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sz="16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подготовлен в соответствии с Положением о Службе «</a:t>
            </a:r>
            <a:r>
              <a:rPr lang="ru-RU" sz="1600" dirty="0" err="1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Комплаенс</a:t>
            </a:r>
            <a:r>
              <a:rPr lang="ru-RU" sz="16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600" dirty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АО «</a:t>
            </a:r>
            <a:r>
              <a:rPr lang="ru-RU" sz="1600" dirty="0" err="1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Самрук-Энерго</a:t>
            </a:r>
            <a:r>
              <a:rPr lang="ru-RU" sz="1600" dirty="0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</a:t>
            </a:r>
            <a:r>
              <a:rPr lang="ru-RU" sz="16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marR="179705" indent="0" algn="ctr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sz="16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1600" dirty="0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соответствии с подпунктом 21) пункта 4 статьи 10 Устава АО «</a:t>
            </a:r>
            <a:r>
              <a:rPr lang="ru-RU" sz="1600" dirty="0" err="1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Самрук-Энерго</a:t>
            </a:r>
            <a:r>
              <a:rPr lang="ru-RU" sz="1600" dirty="0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</a:t>
            </a:r>
            <a:endParaRPr lang="ru-RU" sz="1600" dirty="0">
              <a:solidFill>
                <a:srgbClr val="003399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46315" y="2796175"/>
            <a:ext cx="114216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Комплаенс</a:t>
            </a:r>
            <a:r>
              <a:rPr lang="ru-RU" b="1" dirty="0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офицером </a:t>
            </a:r>
            <a:r>
              <a:rPr lang="ru-RU" b="1" dirty="0" err="1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Товариещства</a:t>
            </a:r>
            <a:r>
              <a:rPr lang="ru-RU" b="1" dirty="0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</a:t>
            </a:r>
            <a:r>
              <a:rPr lang="ru-RU" b="1" dirty="0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2023 году </a:t>
            </a:r>
            <a:r>
              <a:rPr lang="ru-RU" b="1" dirty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рамках </a:t>
            </a:r>
            <a:endParaRPr lang="ru-RU" b="1" dirty="0" smtClean="0">
              <a:solidFill>
                <a:srgbClr val="003399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ru-RU" b="1" dirty="0" err="1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комплаенс</a:t>
            </a:r>
            <a:r>
              <a:rPr lang="ru-RU" b="1" dirty="0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-программы </a:t>
            </a:r>
            <a:r>
              <a:rPr lang="ru-RU" b="1" dirty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осуществлены следующие мероприятия</a:t>
            </a:r>
            <a:r>
              <a:rPr lang="ru-RU" b="1" dirty="0" smtClean="0">
                <a:solidFill>
                  <a:srgbClr val="003399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en-US" b="1" dirty="0">
              <a:solidFill>
                <a:srgbClr val="003399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3880971002"/>
              </p:ext>
            </p:extLst>
          </p:nvPr>
        </p:nvGraphicFramePr>
        <p:xfrm>
          <a:off x="797693" y="3515887"/>
          <a:ext cx="11029747" cy="2990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0228394" y="6499866"/>
            <a:ext cx="1831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©</a:t>
            </a:r>
            <a:r>
              <a:rPr lang="en-US" sz="1100" dirty="0" smtClean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C</a:t>
            </a:r>
            <a:r>
              <a:rPr lang="kk-KZ" sz="1100" dirty="0" smtClean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лужба Комплаенс 2023 </a:t>
            </a:r>
            <a:endParaRPr lang="ru-RU" sz="11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69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283" y="656236"/>
            <a:ext cx="10543032" cy="569319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Отчет по обращениям, поступившим на «горячую линию»</a:t>
            </a:r>
            <a:endParaRPr lang="ru-RU" sz="18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4008252" y="505227"/>
            <a:ext cx="1732547" cy="0"/>
          </a:xfrm>
          <a:prstGeom prst="line">
            <a:avLst/>
          </a:prstGeom>
          <a:ln w="889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 flipV="1">
            <a:off x="5740799" y="505227"/>
            <a:ext cx="1890000" cy="0"/>
          </a:xfrm>
          <a:prstGeom prst="line">
            <a:avLst/>
          </a:prstGeom>
          <a:ln w="88900">
            <a:solidFill>
              <a:srgbClr val="FA7024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1" name="Заголовок 1"/>
          <p:cNvSpPr txBox="1">
            <a:spLocks/>
          </p:cNvSpPr>
          <p:nvPr/>
        </p:nvSpPr>
        <p:spPr>
          <a:xfrm>
            <a:off x="469283" y="1376564"/>
            <a:ext cx="5927344" cy="49345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ru-RU" sz="14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соответствии с лучшими международными практиками и для защиты интересов осведомителей, «горячая линия» </a:t>
            </a:r>
            <a:r>
              <a:rPr lang="ru-RU" sz="1400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администрируется</a:t>
            </a:r>
            <a:r>
              <a:rPr lang="ru-RU" sz="14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независимой компанией, все жалобы и обращения, поступившие на горячую линию, регистрируются и передаются Службе «</a:t>
            </a:r>
            <a:r>
              <a:rPr lang="ru-RU" sz="1400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Комплаенс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АО «</a:t>
            </a:r>
            <a:r>
              <a:rPr lang="ru-RU" sz="1400" dirty="0" err="1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Самрук-Энерго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ru-RU" sz="14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обеспечивающей профессиональное и конфиденциальное рассмотрение. По анонимным сообщениям ответы предоставляются независимой компании для последующего направления их заявителю.</a:t>
            </a:r>
          </a:p>
          <a:p>
            <a:pPr algn="just"/>
            <a:endParaRPr lang="ru-RU" sz="1400" dirty="0" smtClean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20</a:t>
            </a:r>
            <a:r>
              <a:rPr lang="en-US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kk-KZ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 на «горячую 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линию» поступило 3</a:t>
            </a:r>
            <a:r>
              <a:rPr lang="en-US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обращения</a:t>
            </a:r>
            <a:r>
              <a:rPr lang="ru-RU" sz="14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endParaRPr lang="ru-RU" sz="1400" b="1" dirty="0" smtClean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Обращения рассмотрены </a:t>
            </a:r>
            <a:r>
              <a:rPr lang="ru-RU" sz="14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установленные сроки.</a:t>
            </a:r>
            <a:endParaRPr lang="ru-RU" sz="14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kk-KZ" sz="1400" dirty="0" smtClean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ходе рассмотрения обращений были проведены комплаенс-проверки. </a:t>
            </a:r>
          </a:p>
          <a:p>
            <a:pPr algn="just"/>
            <a:endParaRPr lang="ru-RU" sz="14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результатам 2023 года подтвержденных случаев дискриминации не зафиксировано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1400" dirty="0" smtClean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4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результатам 2023 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 подтвержденных </a:t>
            </a:r>
            <a:r>
              <a:rPr lang="ru-RU" sz="14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фактов коррупции не зафиксировано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kk-KZ" sz="14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RU" sz="1400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подтвержденным фактам несоответствий/нарушений 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руководству Товарищества направлены 5 рекомендаций. Рекомендации исполнены в полном объеме. </a:t>
            </a:r>
            <a:endParaRPr lang="ru-RU" sz="1400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kk-KZ" sz="14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5853132"/>
              </p:ext>
            </p:extLst>
          </p:nvPr>
        </p:nvGraphicFramePr>
        <p:xfrm>
          <a:off x="7001435" y="1352444"/>
          <a:ext cx="5190565" cy="4724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19" y="262591"/>
            <a:ext cx="1440581" cy="787290"/>
          </a:xfrm>
          <a:prstGeom prst="rect">
            <a:avLst/>
          </a:prstGeom>
        </p:spPr>
      </p:pic>
      <p:sp>
        <p:nvSpPr>
          <p:cNvPr id="10" name="Заголовок 1"/>
          <p:cNvSpPr txBox="1">
            <a:spLocks/>
          </p:cNvSpPr>
          <p:nvPr/>
        </p:nvSpPr>
        <p:spPr>
          <a:xfrm>
            <a:off x="130630" y="110523"/>
            <a:ext cx="11877868" cy="3746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о функционировании линии инициативного информирования</a:t>
            </a:r>
            <a:br>
              <a:rPr lang="ru-RU" sz="18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8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228394" y="6509698"/>
            <a:ext cx="1831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©</a:t>
            </a:r>
            <a:r>
              <a:rPr lang="en-US" sz="1100" dirty="0" smtClean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C</a:t>
            </a:r>
            <a:r>
              <a:rPr lang="kk-KZ" sz="1100" dirty="0" smtClean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лужба Комплаенс 2023 </a:t>
            </a:r>
            <a:endParaRPr lang="ru-RU" sz="11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19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6000"/>
            <a:lum/>
          </a:blip>
          <a:srcRect/>
          <a:stretch>
            <a:fillRect t="3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7035" y="128313"/>
            <a:ext cx="9795765" cy="602564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 </a:t>
            </a:r>
            <a:r>
              <a:rPr lang="ru-RU" sz="30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комплаенс</a:t>
            </a:r>
            <a:r>
              <a:rPr lang="ru-RU" sz="30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рисков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4333457" y="847162"/>
            <a:ext cx="1732547" cy="0"/>
          </a:xfrm>
          <a:prstGeom prst="line">
            <a:avLst/>
          </a:prstGeom>
          <a:ln w="889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 flipV="1">
            <a:off x="6066004" y="847162"/>
            <a:ext cx="1890000" cy="0"/>
          </a:xfrm>
          <a:prstGeom prst="line">
            <a:avLst/>
          </a:prstGeom>
          <a:ln w="88900">
            <a:solidFill>
              <a:srgbClr val="FA7024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1839494" y="4443973"/>
            <a:ext cx="10947400" cy="44627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indent="449263" algn="ctr">
              <a:lnSpc>
                <a:spcPct val="115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19" y="262591"/>
            <a:ext cx="1440581" cy="787290"/>
          </a:xfrm>
          <a:prstGeom prst="rect">
            <a:avLst/>
          </a:prstGeom>
        </p:spPr>
      </p:pic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874039E9-465F-4ACB-AD27-A380F3471FCB}"/>
              </a:ext>
            </a:extLst>
          </p:cNvPr>
          <p:cNvSpPr/>
          <p:nvPr/>
        </p:nvSpPr>
        <p:spPr>
          <a:xfrm>
            <a:off x="1177035" y="2058715"/>
            <a:ext cx="2876624" cy="847867"/>
          </a:xfrm>
          <a:prstGeom prst="rect">
            <a:avLst/>
          </a:prstGeom>
          <a:solidFill>
            <a:srgbClr val="003399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xmlns="" id="{9037DE13-9D0C-4230-9649-7C3E73691AD9}"/>
              </a:ext>
            </a:extLst>
          </p:cNvPr>
          <p:cNvSpPr/>
          <p:nvPr/>
        </p:nvSpPr>
        <p:spPr>
          <a:xfrm>
            <a:off x="4870881" y="2058715"/>
            <a:ext cx="2876624" cy="847867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xmlns="" id="{C5AD0C66-3734-489C-9ADC-C0E3818B4271}"/>
              </a:ext>
            </a:extLst>
          </p:cNvPr>
          <p:cNvSpPr/>
          <p:nvPr/>
        </p:nvSpPr>
        <p:spPr>
          <a:xfrm>
            <a:off x="8569385" y="2058715"/>
            <a:ext cx="2876624" cy="847867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18708E1B-F518-49E3-900F-A8FC8BF1F28D}"/>
              </a:ext>
            </a:extLst>
          </p:cNvPr>
          <p:cNvSpPr/>
          <p:nvPr/>
        </p:nvSpPr>
        <p:spPr>
          <a:xfrm>
            <a:off x="1177035" y="2830427"/>
            <a:ext cx="2876624" cy="329172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84F7795D-9C1C-4B32-8464-6A7C5B9E5D7F}"/>
              </a:ext>
            </a:extLst>
          </p:cNvPr>
          <p:cNvSpPr/>
          <p:nvPr/>
        </p:nvSpPr>
        <p:spPr>
          <a:xfrm>
            <a:off x="4870881" y="2830427"/>
            <a:ext cx="2876624" cy="329172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174FF884-CBDC-4760-8D39-F1E1CAEF29AA}"/>
              </a:ext>
            </a:extLst>
          </p:cNvPr>
          <p:cNvSpPr/>
          <p:nvPr/>
        </p:nvSpPr>
        <p:spPr>
          <a:xfrm>
            <a:off x="8569385" y="2830427"/>
            <a:ext cx="2876624" cy="329172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38B40D2C-2207-45F1-A4BC-C6E051032842}"/>
              </a:ext>
            </a:extLst>
          </p:cNvPr>
          <p:cNvSpPr/>
          <p:nvPr/>
        </p:nvSpPr>
        <p:spPr>
          <a:xfrm>
            <a:off x="1167738" y="5837798"/>
            <a:ext cx="2872367" cy="164741"/>
          </a:xfrm>
          <a:prstGeom prst="rect">
            <a:avLst/>
          </a:prstGeom>
          <a:solidFill>
            <a:srgbClr val="003399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753C580E-A471-4837-A9C3-B1D98CFA2A25}"/>
              </a:ext>
            </a:extLst>
          </p:cNvPr>
          <p:cNvSpPr/>
          <p:nvPr/>
        </p:nvSpPr>
        <p:spPr>
          <a:xfrm>
            <a:off x="4865841" y="5846795"/>
            <a:ext cx="2886704" cy="181765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5CC47585-0FDE-4085-9B9F-BD24CD38BC43}"/>
              </a:ext>
            </a:extLst>
          </p:cNvPr>
          <p:cNvSpPr/>
          <p:nvPr/>
        </p:nvSpPr>
        <p:spPr>
          <a:xfrm>
            <a:off x="8564345" y="5818305"/>
            <a:ext cx="2872367" cy="205795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" name="Рисунок 39">
            <a:extLst>
              <a:ext uri="{FF2B5EF4-FFF2-40B4-BE49-F238E27FC236}">
                <a16:creationId xmlns:a16="http://schemas.microsoft.com/office/drawing/2014/main" xmlns="" id="{7944CDD7-3433-443A-B689-24DDB7C15E6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2354153" y="2949077"/>
            <a:ext cx="540000" cy="540000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xmlns="" id="{EAFCDB8A-BC87-41E7-8613-A74D357B07C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976381" y="3001620"/>
            <a:ext cx="540000" cy="540000"/>
          </a:xfrm>
          <a:prstGeom prst="rect">
            <a:avLst/>
          </a:prstGeom>
        </p:spPr>
      </p:pic>
      <p:pic>
        <p:nvPicPr>
          <p:cNvPr id="42" name="Рисунок 41">
            <a:extLst>
              <a:ext uri="{FF2B5EF4-FFF2-40B4-BE49-F238E27FC236}">
                <a16:creationId xmlns:a16="http://schemas.microsoft.com/office/drawing/2014/main" xmlns="" id="{A65145E4-4CDB-4C7D-9E91-4839F37358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rcRect/>
          <a:stretch/>
        </p:blipFill>
        <p:spPr>
          <a:xfrm>
            <a:off x="9779679" y="3040924"/>
            <a:ext cx="540000" cy="540000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2C3622DD-CD1F-4965-BFE8-B7E22E8F1EBE}"/>
              </a:ext>
            </a:extLst>
          </p:cNvPr>
          <p:cNvSpPr txBox="1"/>
          <p:nvPr/>
        </p:nvSpPr>
        <p:spPr>
          <a:xfrm>
            <a:off x="2237679" y="2026597"/>
            <a:ext cx="755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</a:rPr>
              <a:t>01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23FCFFA8-1317-4BD6-AFC3-C94117962A92}"/>
              </a:ext>
            </a:extLst>
          </p:cNvPr>
          <p:cNvSpPr txBox="1"/>
          <p:nvPr/>
        </p:nvSpPr>
        <p:spPr>
          <a:xfrm>
            <a:off x="5854022" y="2084556"/>
            <a:ext cx="755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A2B4C684-2592-4D2B-8123-F28E628D7275}"/>
              </a:ext>
            </a:extLst>
          </p:cNvPr>
          <p:cNvSpPr txBox="1"/>
          <p:nvPr/>
        </p:nvSpPr>
        <p:spPr>
          <a:xfrm>
            <a:off x="9618848" y="2102379"/>
            <a:ext cx="7553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A058580F-545C-401E-87F1-DA2770715FBA}"/>
              </a:ext>
            </a:extLst>
          </p:cNvPr>
          <p:cNvSpPr txBox="1"/>
          <p:nvPr/>
        </p:nvSpPr>
        <p:spPr>
          <a:xfrm>
            <a:off x="1332407" y="3635512"/>
            <a:ext cx="2627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003399"/>
                </a:solidFill>
              </a:rPr>
              <a:t>Контрагенты</a:t>
            </a:r>
            <a:endParaRPr lang="ru-RU" sz="2400" b="1" dirty="0">
              <a:solidFill>
                <a:srgbClr val="003399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2B6BBC5B-AAAA-47B1-A9A6-9B2659CEC9C8}"/>
              </a:ext>
            </a:extLst>
          </p:cNvPr>
          <p:cNvSpPr txBox="1"/>
          <p:nvPr/>
        </p:nvSpPr>
        <p:spPr>
          <a:xfrm>
            <a:off x="1354554" y="4520128"/>
            <a:ext cx="2583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Проведена благонадежность контрагентов более 92</a:t>
            </a:r>
            <a:endParaRPr lang="kk-KZ" sz="1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FE7277A1-7AEC-47DB-A4F9-EB3B2738537E}"/>
              </a:ext>
            </a:extLst>
          </p:cNvPr>
          <p:cNvSpPr txBox="1"/>
          <p:nvPr/>
        </p:nvSpPr>
        <p:spPr>
          <a:xfrm>
            <a:off x="5291692" y="3635513"/>
            <a:ext cx="1936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2"/>
                </a:solidFill>
              </a:rPr>
              <a:t>Кадры</a:t>
            </a:r>
            <a:endParaRPr lang="ru-RU" sz="2400" b="1" dirty="0">
              <a:solidFill>
                <a:schemeClr val="accent2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9B638DBA-46AE-4B5A-96F7-5A32992A4C98}"/>
              </a:ext>
            </a:extLst>
          </p:cNvPr>
          <p:cNvSpPr txBox="1"/>
          <p:nvPr/>
        </p:nvSpPr>
        <p:spPr>
          <a:xfrm>
            <a:off x="4894581" y="4460783"/>
            <a:ext cx="282922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при назначении работников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проверены </a:t>
            </a:r>
            <a:r>
              <a:rPr lang="kk-KZ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 кандидатов на вакантные должности</a:t>
            </a:r>
            <a:r>
              <a:rPr lang="ru-RU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1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BC51E35A-8F46-4AAA-871B-C6C017CB4145}"/>
              </a:ext>
            </a:extLst>
          </p:cNvPr>
          <p:cNvSpPr txBox="1"/>
          <p:nvPr/>
        </p:nvSpPr>
        <p:spPr>
          <a:xfrm>
            <a:off x="8702136" y="3601629"/>
            <a:ext cx="25887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solidFill>
                  <a:schemeClr val="accent6"/>
                </a:solidFill>
              </a:rPr>
              <a:t>Внутренний котроль</a:t>
            </a:r>
            <a:endParaRPr lang="ru-RU" sz="2400" b="1" dirty="0">
              <a:solidFill>
                <a:schemeClr val="accent6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80DB4DC3-E13D-45D0-B3F3-EBFACF00A5C7}"/>
              </a:ext>
            </a:extLst>
          </p:cNvPr>
          <p:cNvSpPr txBox="1"/>
          <p:nvPr/>
        </p:nvSpPr>
        <p:spPr>
          <a:xfrm>
            <a:off x="8748948" y="4525691"/>
            <a:ext cx="260146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Согласование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материалов жалоб и обращений 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6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228394" y="6499866"/>
            <a:ext cx="1831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©</a:t>
            </a:r>
            <a:r>
              <a:rPr lang="en-US" sz="1100" dirty="0" smtClean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C</a:t>
            </a:r>
            <a:r>
              <a:rPr lang="kk-KZ" sz="1100" dirty="0" smtClean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лужба Комплаенс 2023 </a:t>
            </a:r>
            <a:endParaRPr lang="ru-RU" sz="11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7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630" y="110523"/>
            <a:ext cx="10946040" cy="374669"/>
          </a:xfrm>
        </p:spPr>
        <p:txBody>
          <a:bodyPr>
            <a:noAutofit/>
          </a:bodyPr>
          <a:lstStyle/>
          <a:p>
            <a:pPr lvl="0" algn="ctr">
              <a:spcAft>
                <a:spcPts val="0"/>
              </a:spcAft>
            </a:pPr>
            <a:r>
              <a:rPr lang="ru-RU" sz="18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Исполнение Планов в области </a:t>
            </a:r>
            <a:r>
              <a:rPr lang="ru-RU" sz="1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комплаенс</a:t>
            </a:r>
            <a:r>
              <a:rPr lang="ru-RU" sz="1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4196297" y="1093440"/>
            <a:ext cx="1732547" cy="0"/>
          </a:xfrm>
          <a:prstGeom prst="line">
            <a:avLst/>
          </a:prstGeom>
          <a:ln w="889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 flipV="1">
            <a:off x="5928844" y="1093440"/>
            <a:ext cx="1890000" cy="0"/>
          </a:xfrm>
          <a:prstGeom prst="line">
            <a:avLst/>
          </a:prstGeom>
          <a:ln w="88900">
            <a:solidFill>
              <a:srgbClr val="FA7024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1419" y="262591"/>
            <a:ext cx="1440581" cy="787290"/>
          </a:xfrm>
          <a:prstGeom prst="rect">
            <a:avLst/>
          </a:prstGeom>
        </p:spPr>
      </p:pic>
      <p:sp>
        <p:nvSpPr>
          <p:cNvPr id="11" name="Прямоугольник 10"/>
          <p:cNvSpPr/>
          <p:nvPr/>
        </p:nvSpPr>
        <p:spPr>
          <a:xfrm>
            <a:off x="130630" y="1245509"/>
            <a:ext cx="1171687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Arial" panose="020B0604020202020204" pitchFamily="34" charset="0"/>
              <a:buNone/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Проведено 20 разъяснительных встреч/обучений</a:t>
            </a:r>
          </a:p>
        </p:txBody>
      </p:sp>
      <p:graphicFrame>
        <p:nvGraphicFramePr>
          <p:cNvPr id="12" name="Схема 11"/>
          <p:cNvGraphicFramePr/>
          <p:nvPr>
            <p:extLst>
              <p:ext uri="{D42A27DB-BD31-4B8C-83A1-F6EECF244321}">
                <p14:modId xmlns:p14="http://schemas.microsoft.com/office/powerpoint/2010/main" val="1132149228"/>
              </p:ext>
            </p:extLst>
          </p:nvPr>
        </p:nvGraphicFramePr>
        <p:xfrm>
          <a:off x="130630" y="1810198"/>
          <a:ext cx="11830711" cy="4689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0228394" y="6499866"/>
            <a:ext cx="183180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©</a:t>
            </a:r>
            <a:r>
              <a:rPr lang="en-US" sz="1100" dirty="0" smtClean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C</a:t>
            </a:r>
            <a:r>
              <a:rPr lang="kk-KZ" sz="1100" dirty="0" smtClean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лужба Комплаенс 2023 </a:t>
            </a:r>
            <a:endParaRPr lang="ru-RU" sz="11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6818" y="466151"/>
            <a:ext cx="67432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антикоррупционной культуры</a:t>
            </a:r>
            <a:r>
              <a:rPr lang="en-US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Обучение работников </a:t>
            </a:r>
            <a:r>
              <a:rPr lang="ru-RU" dirty="0" smtClean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Товарищества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716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12954"/>
            <a:ext cx="10515600" cy="255639"/>
          </a:xfrm>
        </p:spPr>
        <p:txBody>
          <a:bodyPr>
            <a:noAutofit/>
          </a:bodyPr>
          <a:lstStyle/>
          <a:p>
            <a:pPr algn="ctr"/>
            <a:r>
              <a:rPr lang="ru-RU" sz="1400" dirty="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Опрос 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работников* </a:t>
            </a:r>
            <a:r>
              <a:rPr lang="ru-RU" sz="1400" dirty="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Общества и ДЗО об удовлетворенности деятельностью Службы 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</a:t>
            </a:r>
            <a:r>
              <a:rPr lang="ru-RU" sz="1400" dirty="0" err="1" smtClean="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Комплаенс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» АО «</a:t>
            </a:r>
            <a:r>
              <a:rPr lang="ru-RU" sz="1400" dirty="0" err="1" smtClean="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Самрук-Энерго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» </a:t>
            </a:r>
            <a:r>
              <a:rPr lang="ru-RU" sz="1400" dirty="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 </a:t>
            </a:r>
            <a:r>
              <a:rPr lang="ru-RU" sz="1400" dirty="0" err="1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комплаенс</a:t>
            </a:r>
            <a:r>
              <a:rPr lang="ru-RU" sz="1400" dirty="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-офицеров ДЗО по вопросам противодействия </a:t>
            </a:r>
            <a:r>
              <a:rPr lang="ru-RU" sz="1400" dirty="0" smtClean="0">
                <a:solidFill>
                  <a:srgbClr val="003399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коррупции</a:t>
            </a: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763798"/>
              </p:ext>
            </p:extLst>
          </p:nvPr>
        </p:nvGraphicFramePr>
        <p:xfrm>
          <a:off x="324465" y="902475"/>
          <a:ext cx="11412072" cy="4487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9551"/>
                <a:gridCol w="1362456"/>
                <a:gridCol w="1655064"/>
                <a:gridCol w="1517904"/>
                <a:gridCol w="1682496"/>
                <a:gridCol w="1474305"/>
                <a:gridCol w="1630296"/>
              </a:tblGrid>
              <a:tr h="209304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компании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Как вы оцениваете качество работы Службы «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Комплаенс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          АО «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Самрук-Энерго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»/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Комплаенс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-офицеров ДЗО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Уровень качества проводимых обучений/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комплаенс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-тренингов, рассылок материалов (слайды, памятки и пр.)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Уровень объективности 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комплаенс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-офицеров Службы «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Комплаенс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             АО «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Самрук-Энерго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»/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Комплаенс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-офицеров ДЗО при рассмотрении обращений/жалоб/  запросов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Проводит ли 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Комплаенс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-офицер обучения по вопросам </a:t>
                      </a:r>
                      <a:r>
                        <a:rPr lang="ru-RU" sz="12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комплаенс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   антикоррупционным стандартам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Знаете ли Вы о каналах связи (номер рабочего телефона, электронный адрес, номер мобильного телефона)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 Ваш взгляд важен ли вопрос противодействия коррупции для Вашей компании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639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АО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Самрук-Энерго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(78)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66.67%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57.96%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58.97%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83.33%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85.9%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94.87%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619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ТОО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«ЭГРЭС-1» (139)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30.94%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26.62%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31.65%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63.31%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85.61%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90.65%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045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АО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«АЖК» (786)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54.07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53,44%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indent="44958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11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48.6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79.13%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77.86%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87.53%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639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АО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Мойнакская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ГЭС» (21)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90.48%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90.48%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90.48%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85.71%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4830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АО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«А</a:t>
                      </a:r>
                      <a:r>
                        <a:rPr lang="kk-KZ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лЭС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 (111)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54.05%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54.05%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54.05%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88.29%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90.99%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93.69%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9204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ТОО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«АЭС» (35)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77.14%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82.86%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97.14%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88.57%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97.14%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7300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Среднее значение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62.2%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60.9%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60.6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85.2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88.1</a:t>
                      </a: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91.6</a:t>
                      </a: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cxnSp>
        <p:nvCxnSpPr>
          <p:cNvPr id="4" name="Прямая соединительная линия 3"/>
          <p:cNvCxnSpPr/>
          <p:nvPr/>
        </p:nvCxnSpPr>
        <p:spPr>
          <a:xfrm flipH="1">
            <a:off x="4124579" y="781701"/>
            <a:ext cx="1732547" cy="0"/>
          </a:xfrm>
          <a:prstGeom prst="line">
            <a:avLst/>
          </a:prstGeom>
          <a:ln w="88900"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 flipV="1">
            <a:off x="5857126" y="781701"/>
            <a:ext cx="1890000" cy="0"/>
          </a:xfrm>
          <a:prstGeom prst="line">
            <a:avLst/>
          </a:prstGeom>
          <a:ln w="88900">
            <a:solidFill>
              <a:srgbClr val="FA7024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324465" y="5408244"/>
            <a:ext cx="1140541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В период с 23 по 24 ноября 2023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года Службой «</a:t>
            </a:r>
            <a:r>
              <a:rPr lang="ru-RU" sz="12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Комплаенс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АО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Самрук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Энерго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проведен анонимный опрос работников КЦ и ДЗО, в целях оценки деятельности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комплаенс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офицеров. В опросе принимало участие 1170 работников. На обозрение представлено 6 вопросов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касательно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деятельности Службы «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Комплаенс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»/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комплаенс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офицеров ДЗО. Результаты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опроса показали, что работники прекрасно осведомлены о линии инициативного информирования 88,1%. Считают важным вопрос противодействия коррупции, имеется единое мнение о неприятии коррупции в любых формах и проявлениях 91,6%. Опрос показал уровень объективности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комплаенс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-офицеров при рассмотрении жалоб и обращений выше среднего 60,6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%.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Кроме 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того, результаты опроса показали о регулярности </a:t>
            </a:r>
            <a:r>
              <a:rPr lang="ru-RU" sz="1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проведения обучений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комплаенс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-офицерами 85,2%. При этом </a:t>
            </a:r>
            <a:r>
              <a:rPr lang="ru-RU" sz="1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комплаенс</a:t>
            </a: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</a:rPr>
              <a:t>-офицерам необходимо повысить уровень и качество проводимых обучений 60,9%. </a:t>
            </a:r>
            <a:endParaRPr lang="ru-RU" sz="12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1200" dirty="0" smtClean="0">
                <a:latin typeface="Times New Roman" panose="02020603050405020304" pitchFamily="18" charset="0"/>
              </a:rPr>
              <a:t>      *В опросе принимал участие административно-управленческий персонал Общества и ДЗО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4532931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6349</TotalTime>
  <Words>732</Words>
  <Application>Microsoft Office PowerPoint</Application>
  <PresentationFormat>Произвольный</PresentationFormat>
  <Paragraphs>123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     Отчет о деятельности </vt:lpstr>
      <vt:lpstr>Отчет по обращениям, поступившим на «горячую линию»</vt:lpstr>
      <vt:lpstr>Мониторинг комплаенс рисков</vt:lpstr>
      <vt:lpstr> Исполнение Планов в области комплаенс </vt:lpstr>
      <vt:lpstr>Опрос работников* Общества и ДЗО об удовлетворенности деятельностью Службы «Комплаенс» АО «Самрук-Энерго» и комплаенс-офицеров ДЗО по вопросам противодействия коррупции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Приложение 1 к решению Совета Директоров  АО «Самрук-Энерго» от «___» __________2022г.   (Протокол № ____)</dc:title>
  <dc:creator>Габдуллина Ажар</dc:creator>
  <cp:lastModifiedBy>АЭС Кудерин Есбол</cp:lastModifiedBy>
  <cp:revision>596</cp:revision>
  <cp:lastPrinted>2023-12-04T10:18:19Z</cp:lastPrinted>
  <dcterms:created xsi:type="dcterms:W3CDTF">2022-04-18T05:08:13Z</dcterms:created>
  <dcterms:modified xsi:type="dcterms:W3CDTF">2024-01-23T09:51:36Z</dcterms:modified>
</cp:coreProperties>
</file>